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7" r:id="rId4"/>
    <p:sldMasterId id="214748366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1" Type="http://schemas.openxmlformats.org/officeDocument/2006/relationships/slide" Target="slides/slide35.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9dfba73f91_0_4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g9dfba73f91_0_416: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9dfbcf0030_1_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9dfbcf0030_1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9dfba73f91_0_446: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g9dfba73f91_0_44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Packets, frames, flits, etc</a:t>
            </a:r>
            <a:endParaRPr/>
          </a:p>
        </p:txBody>
      </p:sp>
      <p:sp>
        <p:nvSpPr>
          <p:cNvPr id="151" name="Google Shape;151;g9dfba73f91_0_446:notes"/>
          <p:cNvSpPr txBox="1"/>
          <p:nvPr>
            <p:ph idx="12" type="sldNum"/>
          </p:nvPr>
        </p:nvSpPr>
        <p:spPr>
          <a:xfrm>
            <a:off x="3885010" y="8684684"/>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9dfbcf0030_1_274: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g9dfbcf0030_1_27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Packets, frames, flits, etc</a:t>
            </a:r>
            <a:endParaRPr/>
          </a:p>
        </p:txBody>
      </p:sp>
      <p:sp>
        <p:nvSpPr>
          <p:cNvPr id="158" name="Google Shape;158;g9dfbcf0030_1_274:notes"/>
          <p:cNvSpPr txBox="1"/>
          <p:nvPr>
            <p:ph idx="12" type="sldNum"/>
          </p:nvPr>
        </p:nvSpPr>
        <p:spPr>
          <a:xfrm>
            <a:off x="3885010" y="8684684"/>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9dfba73f91_0_452: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g9dfba73f91_0_45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Packets, frames, flits, etc</a:t>
            </a:r>
            <a:endParaRPr/>
          </a:p>
        </p:txBody>
      </p:sp>
      <p:sp>
        <p:nvSpPr>
          <p:cNvPr id="165" name="Google Shape;165;g9dfba73f91_0_452:notes"/>
          <p:cNvSpPr txBox="1"/>
          <p:nvPr>
            <p:ph idx="12" type="sldNum"/>
          </p:nvPr>
        </p:nvSpPr>
        <p:spPr>
          <a:xfrm>
            <a:off x="3885010" y="8684684"/>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9dfba73f91_0_458: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g9dfba73f91_0_45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Packets, frames, flits, etc</a:t>
            </a:r>
            <a:endParaRPr/>
          </a:p>
        </p:txBody>
      </p:sp>
      <p:sp>
        <p:nvSpPr>
          <p:cNvPr id="172" name="Google Shape;172;g9dfba73f91_0_458:notes"/>
          <p:cNvSpPr txBox="1"/>
          <p:nvPr>
            <p:ph idx="12" type="sldNum"/>
          </p:nvPr>
        </p:nvSpPr>
        <p:spPr>
          <a:xfrm>
            <a:off x="3885010" y="8684684"/>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9dfbcf0030_1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9dfbcf0030_1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9dfba73f91_0_464: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g9dfba73f91_0_4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Packets, frames, flits, etc</a:t>
            </a:r>
            <a:endParaRPr/>
          </a:p>
        </p:txBody>
      </p:sp>
      <p:sp>
        <p:nvSpPr>
          <p:cNvPr id="184" name="Google Shape;184;g9dfba73f91_0_464:notes"/>
          <p:cNvSpPr txBox="1"/>
          <p:nvPr>
            <p:ph idx="12" type="sldNum"/>
          </p:nvPr>
        </p:nvSpPr>
        <p:spPr>
          <a:xfrm>
            <a:off x="3885010" y="8684684"/>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9dfbcf0030_1_207: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g9dfbcf0030_1_20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Packets, frames, flits, etc</a:t>
            </a:r>
            <a:endParaRPr/>
          </a:p>
        </p:txBody>
      </p:sp>
      <p:sp>
        <p:nvSpPr>
          <p:cNvPr id="191" name="Google Shape;191;g9dfbcf0030_1_207:notes"/>
          <p:cNvSpPr txBox="1"/>
          <p:nvPr>
            <p:ph idx="12" type="sldNum"/>
          </p:nvPr>
        </p:nvSpPr>
        <p:spPr>
          <a:xfrm>
            <a:off x="3885010" y="8684684"/>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9dfba73f91_0_474: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g9dfba73f91_0_47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Assume 32 bits, MS</a:t>
            </a:r>
            <a:endParaRPr/>
          </a:p>
        </p:txBody>
      </p:sp>
      <p:sp>
        <p:nvSpPr>
          <p:cNvPr id="199" name="Google Shape;199;g9dfba73f91_0_474:notes"/>
          <p:cNvSpPr txBox="1"/>
          <p:nvPr>
            <p:ph idx="12" type="sldNum"/>
          </p:nvPr>
        </p:nvSpPr>
        <p:spPr>
          <a:xfrm>
            <a:off x="3885010" y="8684684"/>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9dfba73f91_0_481: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g9dfba73f91_0_48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Error in paper: I1, truncated data would be 0x00500000 therefore it should be code 100, not 011</a:t>
            </a:r>
            <a:endParaRPr/>
          </a:p>
        </p:txBody>
      </p:sp>
      <p:sp>
        <p:nvSpPr>
          <p:cNvPr id="209" name="Google Shape;209;g9dfba73f91_0_481:notes"/>
          <p:cNvSpPr txBox="1"/>
          <p:nvPr>
            <p:ph idx="12" type="sldNum"/>
          </p:nvPr>
        </p:nvSpPr>
        <p:spPr>
          <a:xfrm>
            <a:off x="3885010" y="8684684"/>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9dfbcf0030_1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9dfbcf0030_1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9dfba73f91_0_487: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g9dfba73f91_0_48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g9dfba73f91_0_487:notes"/>
          <p:cNvSpPr txBox="1"/>
          <p:nvPr>
            <p:ph idx="12" type="sldNum"/>
          </p:nvPr>
        </p:nvSpPr>
        <p:spPr>
          <a:xfrm>
            <a:off x="3885010" y="8684684"/>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9dfbcf0030_1_257: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g9dfbcf0030_1_25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g9dfbcf0030_1_257:notes"/>
          <p:cNvSpPr txBox="1"/>
          <p:nvPr>
            <p:ph idx="12" type="sldNum"/>
          </p:nvPr>
        </p:nvSpPr>
        <p:spPr>
          <a:xfrm>
            <a:off x="3885010" y="8684684"/>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9dfbcf0030_1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9dfbcf0030_1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9dfba73f91_0_517: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g9dfba73f91_0_5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g9dfba73f91_0_517:notes"/>
          <p:cNvSpPr txBox="1"/>
          <p:nvPr>
            <p:ph idx="12" type="sldNum"/>
          </p:nvPr>
        </p:nvSpPr>
        <p:spPr>
          <a:xfrm>
            <a:off x="3885010" y="8684684"/>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9dfba73f91_0_511: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g9dfba73f91_0_5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g9dfba73f91_0_511:notes"/>
          <p:cNvSpPr txBox="1"/>
          <p:nvPr>
            <p:ph idx="12" type="sldNum"/>
          </p:nvPr>
        </p:nvSpPr>
        <p:spPr>
          <a:xfrm>
            <a:off x="3885010" y="8684684"/>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9dfbcf0030_1_283: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g9dfbcf0030_1_28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g9dfbcf0030_1_283:notes"/>
          <p:cNvSpPr txBox="1"/>
          <p:nvPr>
            <p:ph idx="12" type="sldNum"/>
          </p:nvPr>
        </p:nvSpPr>
        <p:spPr>
          <a:xfrm>
            <a:off x="3885010" y="8684684"/>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9dfbcf0030_1_184: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g9dfbcf0030_1_18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g9dfbcf0030_1_184:notes"/>
          <p:cNvSpPr txBox="1"/>
          <p:nvPr>
            <p:ph idx="12" type="sldNum"/>
          </p:nvPr>
        </p:nvSpPr>
        <p:spPr>
          <a:xfrm>
            <a:off x="3885010" y="8684684"/>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9dfbcf0030_1_192: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g9dfbcf0030_1_19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g9dfbcf0030_1_192:notes"/>
          <p:cNvSpPr txBox="1"/>
          <p:nvPr>
            <p:ph idx="12" type="sldNum"/>
          </p:nvPr>
        </p:nvSpPr>
        <p:spPr>
          <a:xfrm>
            <a:off x="3885010" y="8684684"/>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9dfbcf0030_1_266: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g9dfbcf0030_1_26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g9dfbcf0030_1_266:notes"/>
          <p:cNvSpPr txBox="1"/>
          <p:nvPr>
            <p:ph idx="12" type="sldNum"/>
          </p:nvPr>
        </p:nvSpPr>
        <p:spPr>
          <a:xfrm>
            <a:off x="3885010" y="8684684"/>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9dfbcf0030_1_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9dfbcf0030_1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9dfba73f91_0_428: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g9dfba73f91_0_4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Scalability of the design improves since IP can be replaced easily</a:t>
            </a:r>
            <a:endParaRPr/>
          </a:p>
        </p:txBody>
      </p:sp>
      <p:sp>
        <p:nvSpPr>
          <p:cNvPr id="100" name="Google Shape;100;g9dfba73f91_0_428:notes"/>
          <p:cNvSpPr txBox="1"/>
          <p:nvPr>
            <p:ph idx="12" type="sldNum"/>
          </p:nvPr>
        </p:nvSpPr>
        <p:spPr>
          <a:xfrm>
            <a:off x="3885010" y="8684684"/>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9dfbcf0030_1_86: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g9dfbcf0030_1_8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Scalability of the design improves since IP can be replaced easily</a:t>
            </a:r>
            <a:endParaRPr/>
          </a:p>
        </p:txBody>
      </p:sp>
      <p:sp>
        <p:nvSpPr>
          <p:cNvPr id="285" name="Google Shape;285;g9dfbcf0030_1_86:notes"/>
          <p:cNvSpPr txBox="1"/>
          <p:nvPr>
            <p:ph idx="12" type="sldNum"/>
          </p:nvPr>
        </p:nvSpPr>
        <p:spPr>
          <a:xfrm>
            <a:off x="3885010" y="8684684"/>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9dfbcf0030_1_2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9dfbcf0030_1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9dfba73f91_0_555: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g9dfba73f91_0_55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g9dfba73f91_0_555:notes"/>
          <p:cNvSpPr txBox="1"/>
          <p:nvPr>
            <p:ph idx="12" type="sldNum"/>
          </p:nvPr>
        </p:nvSpPr>
        <p:spPr>
          <a:xfrm>
            <a:off x="3885010" y="8684684"/>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9dfba73f91_0_561: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g9dfba73f91_0_56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g9dfba73f91_0_561:notes"/>
          <p:cNvSpPr txBox="1"/>
          <p:nvPr>
            <p:ph idx="12" type="sldNum"/>
          </p:nvPr>
        </p:nvSpPr>
        <p:spPr>
          <a:xfrm>
            <a:off x="3885010" y="8684684"/>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9dfba73f91_0_567: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0" name="Google Shape;310;g9dfba73f91_0_56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g9dfba73f91_0_567:notes"/>
          <p:cNvSpPr txBox="1"/>
          <p:nvPr>
            <p:ph idx="12" type="sldNum"/>
          </p:nvPr>
        </p:nvSpPr>
        <p:spPr>
          <a:xfrm>
            <a:off x="3885010" y="8684684"/>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9dfba73f91_0_5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g9dfba73f91_0_573: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9dfbcf0030_1_38: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g9dfbcf0030_1_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Scalability of the design improves since IP can be replaced easily</a:t>
            </a:r>
            <a:endParaRPr/>
          </a:p>
        </p:txBody>
      </p:sp>
      <p:sp>
        <p:nvSpPr>
          <p:cNvPr id="107" name="Google Shape;107;g9dfbcf0030_1_38:notes"/>
          <p:cNvSpPr txBox="1"/>
          <p:nvPr>
            <p:ph idx="12" type="sldNum"/>
          </p:nvPr>
        </p:nvSpPr>
        <p:spPr>
          <a:xfrm>
            <a:off x="3885010" y="8684684"/>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9dfbcf0030_1_44: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g9dfbcf0030_1_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Scalability of the design improves since IP can be replaced easily</a:t>
            </a:r>
            <a:endParaRPr/>
          </a:p>
        </p:txBody>
      </p:sp>
      <p:sp>
        <p:nvSpPr>
          <p:cNvPr id="114" name="Google Shape;114;g9dfbcf0030_1_44:notes"/>
          <p:cNvSpPr txBox="1"/>
          <p:nvPr>
            <p:ph idx="12" type="sldNum"/>
          </p:nvPr>
        </p:nvSpPr>
        <p:spPr>
          <a:xfrm>
            <a:off x="3885010" y="8684684"/>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9dfbcf0030_1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9dfbcf0030_1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9dfbcf0030_1_51: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g9dfbcf0030_1_5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Scalability of the design improves since IP can be replaced easily</a:t>
            </a:r>
            <a:endParaRPr/>
          </a:p>
        </p:txBody>
      </p:sp>
      <p:sp>
        <p:nvSpPr>
          <p:cNvPr id="126" name="Google Shape;126;g9dfbcf0030_1_51:notes"/>
          <p:cNvSpPr txBox="1"/>
          <p:nvPr>
            <p:ph idx="12" type="sldNum"/>
          </p:nvPr>
        </p:nvSpPr>
        <p:spPr>
          <a:xfrm>
            <a:off x="3885010" y="8684684"/>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dfbcf0030_1_0: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g9dfbcf0030_1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Scalability of the design improves since IP can be replaced easily</a:t>
            </a:r>
            <a:endParaRPr/>
          </a:p>
        </p:txBody>
      </p:sp>
      <p:sp>
        <p:nvSpPr>
          <p:cNvPr id="133" name="Google Shape;133;g9dfbcf0030_1_0:notes"/>
          <p:cNvSpPr txBox="1"/>
          <p:nvPr>
            <p:ph idx="12" type="sldNum"/>
          </p:nvPr>
        </p:nvSpPr>
        <p:spPr>
          <a:xfrm>
            <a:off x="3885010" y="8684684"/>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9dfba73f91_0_4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g9dfba73f91_0_435: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5.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54" name="Shape 54"/>
        <p:cNvGrpSpPr/>
        <p:nvPr/>
      </p:nvGrpSpPr>
      <p:grpSpPr>
        <a:xfrm>
          <a:off x="0" y="0"/>
          <a:ext cx="0" cy="0"/>
          <a:chOff x="0" y="0"/>
          <a:chExt cx="0" cy="0"/>
        </a:xfrm>
      </p:grpSpPr>
      <p:sp>
        <p:nvSpPr>
          <p:cNvPr id="55" name="Google Shape;55;p14"/>
          <p:cNvSpPr/>
          <p:nvPr/>
        </p:nvSpPr>
        <p:spPr>
          <a:xfrm>
            <a:off x="0" y="0"/>
            <a:ext cx="9144000" cy="5143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Rockwell"/>
              <a:ea typeface="Rockwell"/>
              <a:cs typeface="Rockwell"/>
              <a:sym typeface="Rockwell"/>
            </a:endParaRPr>
          </a:p>
        </p:txBody>
      </p:sp>
      <p:pic>
        <p:nvPicPr>
          <p:cNvPr id="56" name="Google Shape;56;p14"/>
          <p:cNvPicPr preferRelativeResize="0"/>
          <p:nvPr/>
        </p:nvPicPr>
        <p:blipFill rotWithShape="1">
          <a:blip r:embed="rId2">
            <a:alphaModFix/>
          </a:blip>
          <a:srcRect b="0" l="0" r="0" t="0"/>
          <a:stretch/>
        </p:blipFill>
        <p:spPr>
          <a:xfrm>
            <a:off x="2709" y="1524"/>
            <a:ext cx="9141288" cy="5141975"/>
          </a:xfrm>
          <a:prstGeom prst="rect">
            <a:avLst/>
          </a:prstGeom>
          <a:noFill/>
          <a:ln>
            <a:noFill/>
          </a:ln>
        </p:spPr>
      </p:pic>
      <p:sp>
        <p:nvSpPr>
          <p:cNvPr id="57" name="Google Shape;57;p14"/>
          <p:cNvSpPr txBox="1"/>
          <p:nvPr>
            <p:ph type="title"/>
          </p:nvPr>
        </p:nvSpPr>
        <p:spPr>
          <a:xfrm>
            <a:off x="871298" y="1676188"/>
            <a:ext cx="8272800" cy="1334400"/>
          </a:xfrm>
          <a:prstGeom prst="rect">
            <a:avLst/>
          </a:prstGeom>
          <a:noFill/>
          <a:ln>
            <a:noFill/>
          </a:ln>
        </p:spPr>
        <p:txBody>
          <a:bodyPr anchorCtr="0" anchor="t" bIns="45700" lIns="91425" spcFirstLastPara="1" rIns="91425" wrap="square" tIns="45700">
            <a:noAutofit/>
          </a:bodyPr>
          <a:lstStyle>
            <a:lvl1pPr lvl="0" rtl="0" algn="l">
              <a:lnSpc>
                <a:spcPct val="80000"/>
              </a:lnSpc>
              <a:spcBef>
                <a:spcPts val="0"/>
              </a:spcBef>
              <a:spcAft>
                <a:spcPts val="0"/>
              </a:spcAft>
              <a:buSzPts val="1400"/>
              <a:buNone/>
              <a:defRPr sz="4800">
                <a:solidFill>
                  <a:schemeClr val="lt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8" name="Google Shape;58;p14"/>
          <p:cNvSpPr txBox="1"/>
          <p:nvPr>
            <p:ph idx="1" type="body"/>
          </p:nvPr>
        </p:nvSpPr>
        <p:spPr>
          <a:xfrm>
            <a:off x="871299" y="3095756"/>
            <a:ext cx="8681400" cy="581100"/>
          </a:xfrm>
          <a:prstGeom prst="rect">
            <a:avLst/>
          </a:prstGeom>
          <a:noFill/>
          <a:ln>
            <a:noFill/>
          </a:ln>
        </p:spPr>
        <p:txBody>
          <a:bodyPr anchorCtr="0" anchor="t" bIns="45700" lIns="91425" spcFirstLastPara="1" rIns="91425" wrap="square" tIns="45700">
            <a:noAutofit/>
          </a:bodyPr>
          <a:lstStyle>
            <a:lvl1pPr indent="-228600" lvl="0" marL="457200" rtl="0" algn="l">
              <a:spcBef>
                <a:spcPts val="2000"/>
              </a:spcBef>
              <a:spcAft>
                <a:spcPts val="0"/>
              </a:spcAft>
              <a:buSzPts val="1800"/>
              <a:buNone/>
              <a:defRPr b="0" i="0" sz="2400" u="none" cap="none" strike="noStrike">
                <a:solidFill>
                  <a:schemeClr val="lt1"/>
                </a:solidFill>
                <a:latin typeface="Arial"/>
                <a:ea typeface="Arial"/>
                <a:cs typeface="Arial"/>
                <a:sym typeface="Arial"/>
              </a:defRPr>
            </a:lvl1pPr>
            <a:lvl2pPr indent="-228600" lvl="1" marL="914400" rtl="0" algn="l">
              <a:spcBef>
                <a:spcPts val="600"/>
              </a:spcBef>
              <a:spcAft>
                <a:spcPts val="0"/>
              </a:spcAft>
              <a:buSzPts val="900"/>
              <a:buNone/>
              <a:defRPr sz="1200"/>
            </a:lvl2pPr>
            <a:lvl3pPr indent="-228600" lvl="2" marL="1371600" rtl="0" algn="l">
              <a:spcBef>
                <a:spcPts val="600"/>
              </a:spcBef>
              <a:spcAft>
                <a:spcPts val="0"/>
              </a:spcAft>
              <a:buSzPts val="750"/>
              <a:buNone/>
              <a:defRPr sz="1000"/>
            </a:lvl3pPr>
            <a:lvl4pPr indent="-228600" lvl="3" marL="1828800" rtl="0" algn="l">
              <a:spcBef>
                <a:spcPts val="600"/>
              </a:spcBef>
              <a:spcAft>
                <a:spcPts val="0"/>
              </a:spcAft>
              <a:buSzPts val="675"/>
              <a:buNone/>
              <a:defRPr sz="900"/>
            </a:lvl4pPr>
            <a:lvl5pPr indent="-228600" lvl="4" marL="2286000" rtl="0" algn="l">
              <a:spcBef>
                <a:spcPts val="600"/>
              </a:spcBef>
              <a:spcAft>
                <a:spcPts val="0"/>
              </a:spcAft>
              <a:buSzPts val="675"/>
              <a:buNone/>
              <a:defRPr sz="900"/>
            </a:lvl5pPr>
            <a:lvl6pPr indent="-228600" lvl="5" marL="2743200" rtl="0" algn="l">
              <a:spcBef>
                <a:spcPts val="180"/>
              </a:spcBef>
              <a:spcAft>
                <a:spcPts val="0"/>
              </a:spcAft>
              <a:buSzPts val="675"/>
              <a:buNone/>
              <a:defRPr sz="900"/>
            </a:lvl6pPr>
            <a:lvl7pPr indent="-228600" lvl="6" marL="3200400" rtl="0" algn="l">
              <a:spcBef>
                <a:spcPts val="180"/>
              </a:spcBef>
              <a:spcAft>
                <a:spcPts val="0"/>
              </a:spcAft>
              <a:buSzPts val="675"/>
              <a:buNone/>
              <a:defRPr sz="900"/>
            </a:lvl7pPr>
            <a:lvl8pPr indent="-228600" lvl="7" marL="3657600" rtl="0" algn="l">
              <a:spcBef>
                <a:spcPts val="180"/>
              </a:spcBef>
              <a:spcAft>
                <a:spcPts val="0"/>
              </a:spcAft>
              <a:buSzPts val="675"/>
              <a:buNone/>
              <a:defRPr sz="900"/>
            </a:lvl8pPr>
            <a:lvl9pPr indent="-228600" lvl="8" marL="4114800" rtl="0" algn="l">
              <a:spcBef>
                <a:spcPts val="180"/>
              </a:spcBef>
              <a:spcAft>
                <a:spcPts val="0"/>
              </a:spcAft>
              <a:buSzPts val="675"/>
              <a:buNone/>
              <a:defRPr sz="9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9" name="Shape 59"/>
        <p:cNvGrpSpPr/>
        <p:nvPr/>
      </p:nvGrpSpPr>
      <p:grpSpPr>
        <a:xfrm>
          <a:off x="0" y="0"/>
          <a:ext cx="0" cy="0"/>
          <a:chOff x="0" y="0"/>
          <a:chExt cx="0" cy="0"/>
        </a:xfrm>
      </p:grpSpPr>
      <p:sp>
        <p:nvSpPr>
          <p:cNvPr id="60" name="Google Shape;60;p15"/>
          <p:cNvSpPr txBox="1"/>
          <p:nvPr>
            <p:ph idx="1" type="body"/>
          </p:nvPr>
        </p:nvSpPr>
        <p:spPr>
          <a:xfrm>
            <a:off x="289956" y="1722826"/>
            <a:ext cx="7556400" cy="3108600"/>
          </a:xfrm>
          <a:prstGeom prst="rect">
            <a:avLst/>
          </a:prstGeom>
          <a:noFill/>
          <a:ln>
            <a:noFill/>
          </a:ln>
        </p:spPr>
        <p:txBody>
          <a:bodyPr anchorCtr="0" anchor="t" bIns="45700" lIns="91425" spcFirstLastPara="1" rIns="91425" wrap="square" tIns="45700">
            <a:noAutofit/>
          </a:bodyPr>
          <a:lstStyle>
            <a:lvl1pPr indent="-314325" lvl="0" marL="457200" rtl="0" algn="l">
              <a:spcBef>
                <a:spcPts val="2000"/>
              </a:spcBef>
              <a:spcAft>
                <a:spcPts val="0"/>
              </a:spcAft>
              <a:buSzPts val="1350"/>
              <a:buChar char="■"/>
              <a:defRPr/>
            </a:lvl1pPr>
            <a:lvl2pPr indent="-314325" lvl="1" marL="914400" rtl="0" algn="l">
              <a:spcBef>
                <a:spcPts val="600"/>
              </a:spcBef>
              <a:spcAft>
                <a:spcPts val="0"/>
              </a:spcAft>
              <a:buSzPts val="1350"/>
              <a:buChar char="■"/>
              <a:defRPr/>
            </a:lvl2pPr>
            <a:lvl3pPr indent="-314325" lvl="2" marL="1371600" rtl="0" algn="l">
              <a:spcBef>
                <a:spcPts val="600"/>
              </a:spcBef>
              <a:spcAft>
                <a:spcPts val="0"/>
              </a:spcAft>
              <a:buSzPts val="1350"/>
              <a:buChar char="■"/>
              <a:defRPr/>
            </a:lvl3pPr>
            <a:lvl4pPr indent="-314325" lvl="3" marL="1828800" rtl="0" algn="l">
              <a:spcBef>
                <a:spcPts val="600"/>
              </a:spcBef>
              <a:spcAft>
                <a:spcPts val="0"/>
              </a:spcAft>
              <a:buSzPts val="1350"/>
              <a:buChar char="■"/>
              <a:defRPr/>
            </a:lvl4pPr>
            <a:lvl5pPr indent="-314325" lvl="4" marL="2286000" rtl="0" algn="l">
              <a:spcBef>
                <a:spcPts val="600"/>
              </a:spcBef>
              <a:spcAft>
                <a:spcPts val="0"/>
              </a:spcAft>
              <a:buSzPts val="1350"/>
              <a:buChar char="■"/>
              <a:defRPr/>
            </a:lvl5pPr>
            <a:lvl6pPr indent="-314325" lvl="5" marL="2743200" rtl="0" algn="l">
              <a:spcBef>
                <a:spcPts val="360"/>
              </a:spcBef>
              <a:spcAft>
                <a:spcPts val="0"/>
              </a:spcAft>
              <a:buSzPts val="1350"/>
              <a:buChar char="■"/>
              <a:defRPr/>
            </a:lvl6pPr>
            <a:lvl7pPr indent="-314325" lvl="6" marL="3200400" rtl="0" algn="l">
              <a:spcBef>
                <a:spcPts val="360"/>
              </a:spcBef>
              <a:spcAft>
                <a:spcPts val="0"/>
              </a:spcAft>
              <a:buSzPts val="1350"/>
              <a:buChar char="■"/>
              <a:defRPr/>
            </a:lvl7pPr>
            <a:lvl8pPr indent="-314325" lvl="7" marL="3657600" rtl="0" algn="l">
              <a:spcBef>
                <a:spcPts val="360"/>
              </a:spcBef>
              <a:spcAft>
                <a:spcPts val="0"/>
              </a:spcAft>
              <a:buSzPts val="1350"/>
              <a:buChar char="■"/>
              <a:defRPr/>
            </a:lvl8pPr>
            <a:lvl9pPr indent="-314325" lvl="8" marL="4114800" rtl="0" algn="l">
              <a:spcBef>
                <a:spcPts val="360"/>
              </a:spcBef>
              <a:spcAft>
                <a:spcPts val="0"/>
              </a:spcAft>
              <a:buSzPts val="1350"/>
              <a:buChar char="■"/>
              <a:defRPr/>
            </a:lvl9pPr>
          </a:lstStyle>
          <a:p/>
        </p:txBody>
      </p:sp>
      <p:sp>
        <p:nvSpPr>
          <p:cNvPr id="61" name="Google Shape;61;p15"/>
          <p:cNvSpPr txBox="1"/>
          <p:nvPr>
            <p:ph type="title"/>
          </p:nvPr>
        </p:nvSpPr>
        <p:spPr>
          <a:xfrm>
            <a:off x="289956" y="893853"/>
            <a:ext cx="7556400" cy="8370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62" name="Shape 62"/>
        <p:cNvGrpSpPr/>
        <p:nvPr/>
      </p:nvGrpSpPr>
      <p:grpSpPr>
        <a:xfrm>
          <a:off x="0" y="0"/>
          <a:ext cx="0" cy="0"/>
          <a:chOff x="0" y="0"/>
          <a:chExt cx="0" cy="0"/>
        </a:xfrm>
      </p:grpSpPr>
      <p:sp>
        <p:nvSpPr>
          <p:cNvPr id="63" name="Google Shape;63;p16"/>
          <p:cNvSpPr/>
          <p:nvPr/>
        </p:nvSpPr>
        <p:spPr>
          <a:xfrm>
            <a:off x="0" y="0"/>
            <a:ext cx="9144000" cy="5143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pic>
        <p:nvPicPr>
          <p:cNvPr id="64" name="Google Shape;64;p16"/>
          <p:cNvPicPr preferRelativeResize="0"/>
          <p:nvPr/>
        </p:nvPicPr>
        <p:blipFill rotWithShape="1">
          <a:blip r:embed="rId2">
            <a:alphaModFix/>
          </a:blip>
          <a:srcRect b="0" l="0" r="0" t="0"/>
          <a:stretch/>
        </p:blipFill>
        <p:spPr>
          <a:xfrm>
            <a:off x="0" y="762"/>
            <a:ext cx="9141288" cy="5141975"/>
          </a:xfrm>
          <a:prstGeom prst="rect">
            <a:avLst/>
          </a:prstGeom>
          <a:noFill/>
          <a:ln>
            <a:noFill/>
          </a:ln>
        </p:spPr>
      </p:pic>
      <p:pic>
        <p:nvPicPr>
          <p:cNvPr id="65" name="Google Shape;65;p16"/>
          <p:cNvPicPr preferRelativeResize="0"/>
          <p:nvPr/>
        </p:nvPicPr>
        <p:blipFill rotWithShape="1">
          <a:blip r:embed="rId3">
            <a:alphaModFix/>
          </a:blip>
          <a:srcRect b="0" l="0" r="0" t="0"/>
          <a:stretch/>
        </p:blipFill>
        <p:spPr>
          <a:xfrm>
            <a:off x="2709" y="1524"/>
            <a:ext cx="9141288" cy="514197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66" name="Shape 66"/>
        <p:cNvGrpSpPr/>
        <p:nvPr/>
      </p:nvGrpSpPr>
      <p:grpSpPr>
        <a:xfrm>
          <a:off x="0" y="0"/>
          <a:ext cx="0" cy="0"/>
          <a:chOff x="0" y="0"/>
          <a:chExt cx="0" cy="0"/>
        </a:xfrm>
      </p:grpSpPr>
      <p:sp>
        <p:nvSpPr>
          <p:cNvPr id="67" name="Google Shape;67;p17"/>
          <p:cNvSpPr/>
          <p:nvPr/>
        </p:nvSpPr>
        <p:spPr>
          <a:xfrm>
            <a:off x="0" y="0"/>
            <a:ext cx="9144000" cy="5143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pic>
        <p:nvPicPr>
          <p:cNvPr id="68" name="Google Shape;68;p17"/>
          <p:cNvPicPr preferRelativeResize="0"/>
          <p:nvPr/>
        </p:nvPicPr>
        <p:blipFill rotWithShape="1">
          <a:blip r:embed="rId2">
            <a:alphaModFix/>
          </a:blip>
          <a:srcRect b="0" l="0" r="0" t="0"/>
          <a:stretch/>
        </p:blipFill>
        <p:spPr>
          <a:xfrm>
            <a:off x="0" y="762"/>
            <a:ext cx="9141288" cy="5141975"/>
          </a:xfrm>
          <a:prstGeom prst="rect">
            <a:avLst/>
          </a:prstGeom>
          <a:noFill/>
          <a:ln>
            <a:noFill/>
          </a:ln>
        </p:spPr>
      </p:pic>
      <p:sp>
        <p:nvSpPr>
          <p:cNvPr id="69" name="Google Shape;69;p17"/>
          <p:cNvSpPr txBox="1"/>
          <p:nvPr/>
        </p:nvSpPr>
        <p:spPr>
          <a:xfrm>
            <a:off x="786685" y="1136854"/>
            <a:ext cx="2170500" cy="554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 sz="1000">
                <a:solidFill>
                  <a:schemeClr val="lt1"/>
                </a:solidFill>
                <a:latin typeface="Arial"/>
                <a:ea typeface="Arial"/>
                <a:cs typeface="Arial"/>
                <a:sym typeface="Arial"/>
              </a:rPr>
              <a:t>DEPARTMENT OR UNIT NAME.</a:t>
            </a:r>
            <a:r>
              <a:rPr b="0" i="0" lang="en" sz="1000">
                <a:solidFill>
                  <a:schemeClr val="lt1"/>
                </a:solidFill>
                <a:latin typeface="Arial"/>
                <a:ea typeface="Arial"/>
                <a:cs typeface="Arial"/>
                <a:sym typeface="Arial"/>
              </a:rPr>
              <a:t> DELETE FROM MASTER SLIDE IF N/A</a:t>
            </a:r>
            <a:endParaRPr b="0" i="0" sz="1000">
              <a:solidFill>
                <a:schemeClr val="lt1"/>
              </a:solidFill>
              <a:latin typeface="Arial"/>
              <a:ea typeface="Arial"/>
              <a:cs typeface="Arial"/>
              <a:sym typeface="Arial"/>
            </a:endParaRPr>
          </a:p>
        </p:txBody>
      </p:sp>
      <p:sp>
        <p:nvSpPr>
          <p:cNvPr id="70" name="Google Shape;70;p17"/>
          <p:cNvSpPr txBox="1"/>
          <p:nvPr>
            <p:ph type="title"/>
          </p:nvPr>
        </p:nvSpPr>
        <p:spPr>
          <a:xfrm>
            <a:off x="871298" y="2140561"/>
            <a:ext cx="8272800" cy="1334400"/>
          </a:xfrm>
          <a:prstGeom prst="rect">
            <a:avLst/>
          </a:prstGeom>
          <a:noFill/>
          <a:ln>
            <a:noFill/>
          </a:ln>
        </p:spPr>
        <p:txBody>
          <a:bodyPr anchorCtr="0" anchor="t" bIns="45700" lIns="91425" spcFirstLastPara="1" rIns="91425" wrap="square" tIns="45700">
            <a:noAutofit/>
          </a:bodyPr>
          <a:lstStyle>
            <a:lvl1pPr lvl="0" rtl="0" algn="l">
              <a:lnSpc>
                <a:spcPct val="80000"/>
              </a:lnSpc>
              <a:spcBef>
                <a:spcPts val="0"/>
              </a:spcBef>
              <a:spcAft>
                <a:spcPts val="0"/>
              </a:spcAft>
              <a:buSzPts val="1400"/>
              <a:buNone/>
              <a:defRPr sz="4800">
                <a:solidFill>
                  <a:schemeClr val="lt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1" name="Google Shape;71;p17"/>
          <p:cNvSpPr txBox="1"/>
          <p:nvPr>
            <p:ph idx="1" type="body"/>
          </p:nvPr>
        </p:nvSpPr>
        <p:spPr>
          <a:xfrm>
            <a:off x="871299" y="3560129"/>
            <a:ext cx="8681400" cy="581100"/>
          </a:xfrm>
          <a:prstGeom prst="rect">
            <a:avLst/>
          </a:prstGeom>
          <a:noFill/>
          <a:ln>
            <a:noFill/>
          </a:ln>
        </p:spPr>
        <p:txBody>
          <a:bodyPr anchorCtr="0" anchor="t" bIns="45700" lIns="91425" spcFirstLastPara="1" rIns="91425" wrap="square" tIns="45700">
            <a:noAutofit/>
          </a:bodyPr>
          <a:lstStyle>
            <a:lvl1pPr indent="-228600" lvl="0" marL="457200" rtl="0" algn="l">
              <a:spcBef>
                <a:spcPts val="2000"/>
              </a:spcBef>
              <a:spcAft>
                <a:spcPts val="0"/>
              </a:spcAft>
              <a:buSzPts val="1800"/>
              <a:buNone/>
              <a:defRPr b="0" i="0" sz="2400" u="none" cap="none" strike="noStrike">
                <a:solidFill>
                  <a:schemeClr val="lt1"/>
                </a:solidFill>
                <a:latin typeface="Arial"/>
                <a:ea typeface="Arial"/>
                <a:cs typeface="Arial"/>
                <a:sym typeface="Arial"/>
              </a:defRPr>
            </a:lvl1pPr>
            <a:lvl2pPr indent="-228600" lvl="1" marL="914400" rtl="0" algn="l">
              <a:spcBef>
                <a:spcPts val="600"/>
              </a:spcBef>
              <a:spcAft>
                <a:spcPts val="0"/>
              </a:spcAft>
              <a:buSzPts val="900"/>
              <a:buNone/>
              <a:defRPr sz="1200"/>
            </a:lvl2pPr>
            <a:lvl3pPr indent="-228600" lvl="2" marL="1371600" rtl="0" algn="l">
              <a:spcBef>
                <a:spcPts val="600"/>
              </a:spcBef>
              <a:spcAft>
                <a:spcPts val="0"/>
              </a:spcAft>
              <a:buSzPts val="750"/>
              <a:buNone/>
              <a:defRPr sz="1000"/>
            </a:lvl3pPr>
            <a:lvl4pPr indent="-228600" lvl="3" marL="1828800" rtl="0" algn="l">
              <a:spcBef>
                <a:spcPts val="600"/>
              </a:spcBef>
              <a:spcAft>
                <a:spcPts val="0"/>
              </a:spcAft>
              <a:buSzPts val="675"/>
              <a:buNone/>
              <a:defRPr sz="900"/>
            </a:lvl4pPr>
            <a:lvl5pPr indent="-228600" lvl="4" marL="2286000" rtl="0" algn="l">
              <a:spcBef>
                <a:spcPts val="600"/>
              </a:spcBef>
              <a:spcAft>
                <a:spcPts val="0"/>
              </a:spcAft>
              <a:buSzPts val="675"/>
              <a:buNone/>
              <a:defRPr sz="900"/>
            </a:lvl5pPr>
            <a:lvl6pPr indent="-228600" lvl="5" marL="2743200" rtl="0" algn="l">
              <a:spcBef>
                <a:spcPts val="180"/>
              </a:spcBef>
              <a:spcAft>
                <a:spcPts val="0"/>
              </a:spcAft>
              <a:buSzPts val="675"/>
              <a:buNone/>
              <a:defRPr sz="900"/>
            </a:lvl6pPr>
            <a:lvl7pPr indent="-228600" lvl="6" marL="3200400" rtl="0" algn="l">
              <a:spcBef>
                <a:spcPts val="180"/>
              </a:spcBef>
              <a:spcAft>
                <a:spcPts val="0"/>
              </a:spcAft>
              <a:buSzPts val="675"/>
              <a:buNone/>
              <a:defRPr sz="900"/>
            </a:lvl7pPr>
            <a:lvl8pPr indent="-228600" lvl="7" marL="3657600" rtl="0" algn="l">
              <a:spcBef>
                <a:spcPts val="180"/>
              </a:spcBef>
              <a:spcAft>
                <a:spcPts val="0"/>
              </a:spcAft>
              <a:buSzPts val="675"/>
              <a:buNone/>
              <a:defRPr sz="900"/>
            </a:lvl8pPr>
            <a:lvl9pPr indent="-228600" lvl="8" marL="4114800" rtl="0" algn="l">
              <a:spcBef>
                <a:spcPts val="180"/>
              </a:spcBef>
              <a:spcAft>
                <a:spcPts val="0"/>
              </a:spcAft>
              <a:buSzPts val="675"/>
              <a:buNone/>
              <a:defRPr sz="9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72" name="Shape 72"/>
        <p:cNvGrpSpPr/>
        <p:nvPr/>
      </p:nvGrpSpPr>
      <p:grpSpPr>
        <a:xfrm>
          <a:off x="0" y="0"/>
          <a:ext cx="0" cy="0"/>
          <a:chOff x="0" y="0"/>
          <a:chExt cx="0" cy="0"/>
        </a:xfrm>
      </p:grpSpPr>
      <p:sp>
        <p:nvSpPr>
          <p:cNvPr id="73" name="Google Shape;73;p18"/>
          <p:cNvSpPr txBox="1"/>
          <p:nvPr>
            <p:ph type="title"/>
          </p:nvPr>
        </p:nvSpPr>
        <p:spPr>
          <a:xfrm>
            <a:off x="289956" y="893853"/>
            <a:ext cx="7556400" cy="8370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74" name="Shape 74"/>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75" name="Shape 75"/>
        <p:cNvGrpSpPr/>
        <p:nvPr/>
      </p:nvGrpSpPr>
      <p:grpSpPr>
        <a:xfrm>
          <a:off x="0" y="0"/>
          <a:ext cx="0" cy="0"/>
          <a:chOff x="0" y="0"/>
          <a:chExt cx="0" cy="0"/>
        </a:xfrm>
      </p:grpSpPr>
      <p:sp>
        <p:nvSpPr>
          <p:cNvPr id="76" name="Google Shape;76;p20"/>
          <p:cNvSpPr txBox="1"/>
          <p:nvPr>
            <p:ph idx="1" type="body"/>
          </p:nvPr>
        </p:nvSpPr>
        <p:spPr>
          <a:xfrm>
            <a:off x="293821" y="2142597"/>
            <a:ext cx="7763700" cy="2611200"/>
          </a:xfrm>
          <a:prstGeom prst="rect">
            <a:avLst/>
          </a:prstGeom>
          <a:noFill/>
          <a:ln>
            <a:noFill/>
          </a:ln>
        </p:spPr>
        <p:txBody>
          <a:bodyPr anchorCtr="0" anchor="t" bIns="45700" lIns="91425" spcFirstLastPara="1" rIns="91425" wrap="square" tIns="45700">
            <a:noAutofit/>
          </a:bodyPr>
          <a:lstStyle>
            <a:lvl1pPr indent="-314325" lvl="0" marL="457200" rtl="0" algn="l">
              <a:spcBef>
                <a:spcPts val="2000"/>
              </a:spcBef>
              <a:spcAft>
                <a:spcPts val="0"/>
              </a:spcAft>
              <a:buSzPts val="1350"/>
              <a:buChar char="■"/>
              <a:defRPr sz="1800">
                <a:latin typeface="Arial"/>
                <a:ea typeface="Arial"/>
                <a:cs typeface="Arial"/>
                <a:sym typeface="Arial"/>
              </a:defRPr>
            </a:lvl1pPr>
            <a:lvl2pPr indent="-314325" lvl="1" marL="914400" rtl="0" algn="l">
              <a:spcBef>
                <a:spcPts val="600"/>
              </a:spcBef>
              <a:spcAft>
                <a:spcPts val="0"/>
              </a:spcAft>
              <a:buSzPts val="1350"/>
              <a:buChar char="■"/>
              <a:defRPr sz="1800">
                <a:latin typeface="Arial"/>
                <a:ea typeface="Arial"/>
                <a:cs typeface="Arial"/>
                <a:sym typeface="Arial"/>
              </a:defRPr>
            </a:lvl2pPr>
            <a:lvl3pPr indent="-314325" lvl="2" marL="1371600" rtl="0" algn="l">
              <a:spcBef>
                <a:spcPts val="600"/>
              </a:spcBef>
              <a:spcAft>
                <a:spcPts val="0"/>
              </a:spcAft>
              <a:buSzPts val="1350"/>
              <a:buChar char="■"/>
              <a:defRPr sz="1800">
                <a:latin typeface="Arial"/>
                <a:ea typeface="Arial"/>
                <a:cs typeface="Arial"/>
                <a:sym typeface="Arial"/>
              </a:defRPr>
            </a:lvl3pPr>
            <a:lvl4pPr indent="-314325" lvl="3" marL="1828800" rtl="0" algn="l">
              <a:spcBef>
                <a:spcPts val="600"/>
              </a:spcBef>
              <a:spcAft>
                <a:spcPts val="0"/>
              </a:spcAft>
              <a:buSzPts val="1350"/>
              <a:buChar char="■"/>
              <a:defRPr sz="1800">
                <a:latin typeface="Arial"/>
                <a:ea typeface="Arial"/>
                <a:cs typeface="Arial"/>
                <a:sym typeface="Arial"/>
              </a:defRPr>
            </a:lvl4pPr>
            <a:lvl5pPr indent="-314325" lvl="4" marL="2286000" rtl="0" algn="l">
              <a:spcBef>
                <a:spcPts val="600"/>
              </a:spcBef>
              <a:spcAft>
                <a:spcPts val="0"/>
              </a:spcAft>
              <a:buSzPts val="1350"/>
              <a:buChar char="■"/>
              <a:defRPr sz="1800">
                <a:latin typeface="Arial"/>
                <a:ea typeface="Arial"/>
                <a:cs typeface="Arial"/>
                <a:sym typeface="Arial"/>
              </a:defRPr>
            </a:lvl5pPr>
            <a:lvl6pPr indent="-314325" lvl="5" marL="2743200" rtl="0" algn="l">
              <a:spcBef>
                <a:spcPts val="360"/>
              </a:spcBef>
              <a:spcAft>
                <a:spcPts val="0"/>
              </a:spcAft>
              <a:buSzPts val="1350"/>
              <a:buChar char="■"/>
              <a:defRPr sz="1800"/>
            </a:lvl6pPr>
            <a:lvl7pPr indent="-314325" lvl="6" marL="3200400" rtl="0" algn="l">
              <a:spcBef>
                <a:spcPts val="360"/>
              </a:spcBef>
              <a:spcAft>
                <a:spcPts val="0"/>
              </a:spcAft>
              <a:buSzPts val="1350"/>
              <a:buChar char="■"/>
              <a:defRPr sz="1800"/>
            </a:lvl7pPr>
            <a:lvl8pPr indent="-314325" lvl="7" marL="3657600" rtl="0" algn="l">
              <a:spcBef>
                <a:spcPts val="360"/>
              </a:spcBef>
              <a:spcAft>
                <a:spcPts val="0"/>
              </a:spcAft>
              <a:buSzPts val="1350"/>
              <a:buChar char="■"/>
              <a:defRPr sz="1800"/>
            </a:lvl8pPr>
            <a:lvl9pPr indent="-314325" lvl="8" marL="4114800" rtl="0" algn="l">
              <a:spcBef>
                <a:spcPts val="360"/>
              </a:spcBef>
              <a:spcAft>
                <a:spcPts val="0"/>
              </a:spcAft>
              <a:buSzPts val="1350"/>
              <a:buChar char="■"/>
              <a:defRPr sz="1800"/>
            </a:lvl9pPr>
          </a:lstStyle>
          <a:p/>
        </p:txBody>
      </p:sp>
      <p:sp>
        <p:nvSpPr>
          <p:cNvPr id="77" name="Google Shape;77;p20"/>
          <p:cNvSpPr txBox="1"/>
          <p:nvPr>
            <p:ph idx="2" type="body"/>
          </p:nvPr>
        </p:nvSpPr>
        <p:spPr>
          <a:xfrm>
            <a:off x="293821" y="1500290"/>
            <a:ext cx="7763700" cy="581100"/>
          </a:xfrm>
          <a:prstGeom prst="rect">
            <a:avLst/>
          </a:prstGeom>
          <a:noFill/>
          <a:ln>
            <a:noFill/>
          </a:ln>
        </p:spPr>
        <p:txBody>
          <a:bodyPr anchorCtr="0" anchor="t" bIns="45700" lIns="91425" spcFirstLastPara="1" rIns="91425" wrap="square" tIns="45700">
            <a:noAutofit/>
          </a:bodyPr>
          <a:lstStyle>
            <a:lvl1pPr indent="-228600" lvl="0" marL="457200" rtl="0" algn="l">
              <a:spcBef>
                <a:spcPts val="2000"/>
              </a:spcBef>
              <a:spcAft>
                <a:spcPts val="0"/>
              </a:spcAft>
              <a:buSzPts val="1800"/>
              <a:buNone/>
              <a:defRPr b="0" i="0" sz="2400" u="none" cap="none" strike="noStrike">
                <a:solidFill>
                  <a:schemeClr val="accent3"/>
                </a:solidFill>
                <a:latin typeface="Arial"/>
                <a:ea typeface="Arial"/>
                <a:cs typeface="Arial"/>
                <a:sym typeface="Arial"/>
              </a:defRPr>
            </a:lvl1pPr>
            <a:lvl2pPr indent="-228600" lvl="1" marL="914400" rtl="0" algn="l">
              <a:spcBef>
                <a:spcPts val="600"/>
              </a:spcBef>
              <a:spcAft>
                <a:spcPts val="0"/>
              </a:spcAft>
              <a:buSzPts val="900"/>
              <a:buNone/>
              <a:defRPr sz="1200"/>
            </a:lvl2pPr>
            <a:lvl3pPr indent="-228600" lvl="2" marL="1371600" rtl="0" algn="l">
              <a:spcBef>
                <a:spcPts val="600"/>
              </a:spcBef>
              <a:spcAft>
                <a:spcPts val="0"/>
              </a:spcAft>
              <a:buSzPts val="750"/>
              <a:buNone/>
              <a:defRPr sz="1000"/>
            </a:lvl3pPr>
            <a:lvl4pPr indent="-228600" lvl="3" marL="1828800" rtl="0" algn="l">
              <a:spcBef>
                <a:spcPts val="600"/>
              </a:spcBef>
              <a:spcAft>
                <a:spcPts val="0"/>
              </a:spcAft>
              <a:buSzPts val="675"/>
              <a:buNone/>
              <a:defRPr sz="900"/>
            </a:lvl4pPr>
            <a:lvl5pPr indent="-228600" lvl="4" marL="2286000" rtl="0" algn="l">
              <a:spcBef>
                <a:spcPts val="600"/>
              </a:spcBef>
              <a:spcAft>
                <a:spcPts val="0"/>
              </a:spcAft>
              <a:buSzPts val="675"/>
              <a:buNone/>
              <a:defRPr sz="900"/>
            </a:lvl5pPr>
            <a:lvl6pPr indent="-228600" lvl="5" marL="2743200" rtl="0" algn="l">
              <a:spcBef>
                <a:spcPts val="180"/>
              </a:spcBef>
              <a:spcAft>
                <a:spcPts val="0"/>
              </a:spcAft>
              <a:buSzPts val="675"/>
              <a:buNone/>
              <a:defRPr sz="900"/>
            </a:lvl6pPr>
            <a:lvl7pPr indent="-228600" lvl="6" marL="3200400" rtl="0" algn="l">
              <a:spcBef>
                <a:spcPts val="180"/>
              </a:spcBef>
              <a:spcAft>
                <a:spcPts val="0"/>
              </a:spcAft>
              <a:buSzPts val="675"/>
              <a:buNone/>
              <a:defRPr sz="900"/>
            </a:lvl7pPr>
            <a:lvl8pPr indent="-228600" lvl="7" marL="3657600" rtl="0" algn="l">
              <a:spcBef>
                <a:spcPts val="180"/>
              </a:spcBef>
              <a:spcAft>
                <a:spcPts val="0"/>
              </a:spcAft>
              <a:buSzPts val="675"/>
              <a:buNone/>
              <a:defRPr sz="900"/>
            </a:lvl8pPr>
            <a:lvl9pPr indent="-228600" lvl="8" marL="4114800" rtl="0" algn="l">
              <a:spcBef>
                <a:spcPts val="180"/>
              </a:spcBef>
              <a:spcAft>
                <a:spcPts val="0"/>
              </a:spcAft>
              <a:buSzPts val="675"/>
              <a:buNone/>
              <a:defRPr sz="900"/>
            </a:lvl9pPr>
          </a:lstStyle>
          <a:p/>
        </p:txBody>
      </p:sp>
      <p:sp>
        <p:nvSpPr>
          <p:cNvPr id="78" name="Google Shape;78;p20"/>
          <p:cNvSpPr txBox="1"/>
          <p:nvPr>
            <p:ph type="title"/>
          </p:nvPr>
        </p:nvSpPr>
        <p:spPr>
          <a:xfrm>
            <a:off x="289956" y="893853"/>
            <a:ext cx="7556400" cy="8370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79" name="Shape 79"/>
        <p:cNvGrpSpPr/>
        <p:nvPr/>
      </p:nvGrpSpPr>
      <p:grpSpPr>
        <a:xfrm>
          <a:off x="0" y="0"/>
          <a:ext cx="0" cy="0"/>
          <a:chOff x="0" y="0"/>
          <a:chExt cx="0" cy="0"/>
        </a:xfrm>
      </p:grpSpPr>
      <p:sp>
        <p:nvSpPr>
          <p:cNvPr id="80" name="Google Shape;80;p21"/>
          <p:cNvSpPr txBox="1"/>
          <p:nvPr>
            <p:ph idx="1" type="body"/>
          </p:nvPr>
        </p:nvSpPr>
        <p:spPr>
          <a:xfrm>
            <a:off x="293821" y="2583842"/>
            <a:ext cx="3657600" cy="2268300"/>
          </a:xfrm>
          <a:prstGeom prst="rect">
            <a:avLst/>
          </a:prstGeom>
          <a:noFill/>
          <a:ln>
            <a:noFill/>
          </a:ln>
        </p:spPr>
        <p:txBody>
          <a:bodyPr anchorCtr="0" anchor="t" bIns="45700" lIns="91425" spcFirstLastPara="1" rIns="91425" wrap="square" tIns="45700">
            <a:noAutofit/>
          </a:bodyPr>
          <a:lstStyle>
            <a:lvl1pPr indent="-314325" lvl="0" marL="457200" rtl="0" algn="l">
              <a:spcBef>
                <a:spcPts val="2000"/>
              </a:spcBef>
              <a:spcAft>
                <a:spcPts val="0"/>
              </a:spcAft>
              <a:buSzPts val="1350"/>
              <a:buChar char="■"/>
              <a:defRPr sz="1800">
                <a:latin typeface="Arial"/>
                <a:ea typeface="Arial"/>
                <a:cs typeface="Arial"/>
                <a:sym typeface="Arial"/>
              </a:defRPr>
            </a:lvl1pPr>
            <a:lvl2pPr indent="-314325" lvl="1" marL="914400" rtl="0" algn="l">
              <a:spcBef>
                <a:spcPts val="600"/>
              </a:spcBef>
              <a:spcAft>
                <a:spcPts val="0"/>
              </a:spcAft>
              <a:buSzPts val="1350"/>
              <a:buChar char="■"/>
              <a:defRPr sz="1800">
                <a:latin typeface="Arial"/>
                <a:ea typeface="Arial"/>
                <a:cs typeface="Arial"/>
                <a:sym typeface="Arial"/>
              </a:defRPr>
            </a:lvl2pPr>
            <a:lvl3pPr indent="-314325" lvl="2" marL="1371600" rtl="0" algn="l">
              <a:spcBef>
                <a:spcPts val="600"/>
              </a:spcBef>
              <a:spcAft>
                <a:spcPts val="0"/>
              </a:spcAft>
              <a:buSzPts val="1350"/>
              <a:buChar char="■"/>
              <a:defRPr sz="1800">
                <a:latin typeface="Arial"/>
                <a:ea typeface="Arial"/>
                <a:cs typeface="Arial"/>
                <a:sym typeface="Arial"/>
              </a:defRPr>
            </a:lvl3pPr>
            <a:lvl4pPr indent="-314325" lvl="3" marL="1828800" rtl="0" algn="l">
              <a:spcBef>
                <a:spcPts val="600"/>
              </a:spcBef>
              <a:spcAft>
                <a:spcPts val="0"/>
              </a:spcAft>
              <a:buSzPts val="1350"/>
              <a:buChar char="■"/>
              <a:defRPr sz="1800">
                <a:latin typeface="Arial"/>
                <a:ea typeface="Arial"/>
                <a:cs typeface="Arial"/>
                <a:sym typeface="Arial"/>
              </a:defRPr>
            </a:lvl4pPr>
            <a:lvl5pPr indent="-314325" lvl="4" marL="2286000" rtl="0" algn="l">
              <a:spcBef>
                <a:spcPts val="600"/>
              </a:spcBef>
              <a:spcAft>
                <a:spcPts val="0"/>
              </a:spcAft>
              <a:buSzPts val="1350"/>
              <a:buChar char="■"/>
              <a:defRPr sz="1800">
                <a:latin typeface="Arial"/>
                <a:ea typeface="Arial"/>
                <a:cs typeface="Arial"/>
                <a:sym typeface="Arial"/>
              </a:defRPr>
            </a:lvl5pPr>
            <a:lvl6pPr indent="-304800" lvl="5" marL="2743200" rtl="0" algn="l">
              <a:spcBef>
                <a:spcPts val="320"/>
              </a:spcBef>
              <a:spcAft>
                <a:spcPts val="0"/>
              </a:spcAft>
              <a:buSzPts val="1200"/>
              <a:buChar char="■"/>
              <a:defRPr sz="1600"/>
            </a:lvl6pPr>
            <a:lvl7pPr indent="-304800" lvl="6" marL="3200400" rtl="0" algn="l">
              <a:spcBef>
                <a:spcPts val="320"/>
              </a:spcBef>
              <a:spcAft>
                <a:spcPts val="0"/>
              </a:spcAft>
              <a:buSzPts val="1200"/>
              <a:buChar char="■"/>
              <a:defRPr sz="1600"/>
            </a:lvl7pPr>
            <a:lvl8pPr indent="-304800" lvl="7" marL="3657600" rtl="0" algn="l">
              <a:spcBef>
                <a:spcPts val="320"/>
              </a:spcBef>
              <a:spcAft>
                <a:spcPts val="0"/>
              </a:spcAft>
              <a:buSzPts val="1200"/>
              <a:buChar char="■"/>
              <a:defRPr sz="1600"/>
            </a:lvl8pPr>
            <a:lvl9pPr indent="-304800" lvl="8" marL="4114800" rtl="0" algn="l">
              <a:spcBef>
                <a:spcPts val="320"/>
              </a:spcBef>
              <a:spcAft>
                <a:spcPts val="0"/>
              </a:spcAft>
              <a:buSzPts val="1200"/>
              <a:buChar char="■"/>
              <a:defRPr sz="1600"/>
            </a:lvl9pPr>
          </a:lstStyle>
          <a:p/>
        </p:txBody>
      </p:sp>
      <p:sp>
        <p:nvSpPr>
          <p:cNvPr id="81" name="Google Shape;81;p21"/>
          <p:cNvSpPr txBox="1"/>
          <p:nvPr>
            <p:ph idx="2" type="body"/>
          </p:nvPr>
        </p:nvSpPr>
        <p:spPr>
          <a:xfrm>
            <a:off x="4196158" y="2583842"/>
            <a:ext cx="3657600" cy="2268300"/>
          </a:xfrm>
          <a:prstGeom prst="rect">
            <a:avLst/>
          </a:prstGeom>
          <a:noFill/>
          <a:ln>
            <a:noFill/>
          </a:ln>
        </p:spPr>
        <p:txBody>
          <a:bodyPr anchorCtr="0" anchor="t" bIns="45700" lIns="91425" spcFirstLastPara="1" rIns="91425" wrap="square" tIns="45700">
            <a:noAutofit/>
          </a:bodyPr>
          <a:lstStyle>
            <a:lvl1pPr indent="-314325" lvl="0" marL="457200" rtl="0" algn="l">
              <a:spcBef>
                <a:spcPts val="2000"/>
              </a:spcBef>
              <a:spcAft>
                <a:spcPts val="0"/>
              </a:spcAft>
              <a:buSzPts val="1350"/>
              <a:buChar char="■"/>
              <a:defRPr b="0" i="0" sz="1800">
                <a:latin typeface="Arial"/>
                <a:ea typeface="Arial"/>
                <a:cs typeface="Arial"/>
                <a:sym typeface="Arial"/>
              </a:defRPr>
            </a:lvl1pPr>
            <a:lvl2pPr indent="-314325" lvl="1" marL="914400" rtl="0" algn="l">
              <a:spcBef>
                <a:spcPts val="600"/>
              </a:spcBef>
              <a:spcAft>
                <a:spcPts val="0"/>
              </a:spcAft>
              <a:buSzPts val="1350"/>
              <a:buChar char="■"/>
              <a:defRPr sz="1800">
                <a:latin typeface="Arial"/>
                <a:ea typeface="Arial"/>
                <a:cs typeface="Arial"/>
                <a:sym typeface="Arial"/>
              </a:defRPr>
            </a:lvl2pPr>
            <a:lvl3pPr indent="-314325" lvl="2" marL="1371600" rtl="0" algn="l">
              <a:spcBef>
                <a:spcPts val="600"/>
              </a:spcBef>
              <a:spcAft>
                <a:spcPts val="0"/>
              </a:spcAft>
              <a:buSzPts val="1350"/>
              <a:buChar char="■"/>
              <a:defRPr sz="1800">
                <a:latin typeface="Arial"/>
                <a:ea typeface="Arial"/>
                <a:cs typeface="Arial"/>
                <a:sym typeface="Arial"/>
              </a:defRPr>
            </a:lvl3pPr>
            <a:lvl4pPr indent="-314325" lvl="3" marL="1828800" rtl="0" algn="l">
              <a:spcBef>
                <a:spcPts val="600"/>
              </a:spcBef>
              <a:spcAft>
                <a:spcPts val="0"/>
              </a:spcAft>
              <a:buSzPts val="1350"/>
              <a:buChar char="■"/>
              <a:defRPr sz="1800">
                <a:latin typeface="Arial"/>
                <a:ea typeface="Arial"/>
                <a:cs typeface="Arial"/>
                <a:sym typeface="Arial"/>
              </a:defRPr>
            </a:lvl4pPr>
            <a:lvl5pPr indent="-314325" lvl="4" marL="2286000" rtl="0" algn="l">
              <a:spcBef>
                <a:spcPts val="600"/>
              </a:spcBef>
              <a:spcAft>
                <a:spcPts val="0"/>
              </a:spcAft>
              <a:buSzPts val="1350"/>
              <a:buChar char="■"/>
              <a:defRPr sz="1800">
                <a:latin typeface="Arial"/>
                <a:ea typeface="Arial"/>
                <a:cs typeface="Arial"/>
                <a:sym typeface="Arial"/>
              </a:defRPr>
            </a:lvl5pPr>
            <a:lvl6pPr indent="-304800" lvl="5" marL="2743200" rtl="0" algn="l">
              <a:spcBef>
                <a:spcPts val="320"/>
              </a:spcBef>
              <a:spcAft>
                <a:spcPts val="0"/>
              </a:spcAft>
              <a:buSzPts val="1200"/>
              <a:buChar char="■"/>
              <a:defRPr sz="1600"/>
            </a:lvl6pPr>
            <a:lvl7pPr indent="-304800" lvl="6" marL="3200400" rtl="0" algn="l">
              <a:spcBef>
                <a:spcPts val="320"/>
              </a:spcBef>
              <a:spcAft>
                <a:spcPts val="0"/>
              </a:spcAft>
              <a:buSzPts val="1200"/>
              <a:buChar char="■"/>
              <a:defRPr sz="1600"/>
            </a:lvl7pPr>
            <a:lvl8pPr indent="-304800" lvl="7" marL="3657600" rtl="0" algn="l">
              <a:spcBef>
                <a:spcPts val="320"/>
              </a:spcBef>
              <a:spcAft>
                <a:spcPts val="0"/>
              </a:spcAft>
              <a:buSzPts val="1200"/>
              <a:buChar char="■"/>
              <a:defRPr sz="1600"/>
            </a:lvl8pPr>
            <a:lvl9pPr indent="-304800" lvl="8" marL="4114800" rtl="0" algn="l">
              <a:spcBef>
                <a:spcPts val="320"/>
              </a:spcBef>
              <a:spcAft>
                <a:spcPts val="0"/>
              </a:spcAft>
              <a:buSzPts val="1200"/>
              <a:buChar char="■"/>
              <a:defRPr sz="1600"/>
            </a:lvl9pPr>
          </a:lstStyle>
          <a:p/>
        </p:txBody>
      </p:sp>
      <p:sp>
        <p:nvSpPr>
          <p:cNvPr id="82" name="Google Shape;82;p21"/>
          <p:cNvSpPr txBox="1"/>
          <p:nvPr>
            <p:ph idx="3" type="body"/>
          </p:nvPr>
        </p:nvSpPr>
        <p:spPr>
          <a:xfrm>
            <a:off x="293821" y="2301454"/>
            <a:ext cx="3657600" cy="242100"/>
          </a:xfrm>
          <a:prstGeom prst="rect">
            <a:avLst/>
          </a:prstGeom>
          <a:solidFill>
            <a:schemeClr val="accent3"/>
          </a:solidFill>
          <a:ln>
            <a:noFill/>
          </a:ln>
        </p:spPr>
        <p:txBody>
          <a:bodyPr anchorCtr="0" anchor="ctr" bIns="0" lIns="91425" spcFirstLastPara="1" rIns="91425" wrap="square" tIns="0">
            <a:noAutofit/>
          </a:bodyPr>
          <a:lstStyle>
            <a:lvl1pPr indent="-228600" lvl="0" marL="457200" rtl="0" algn="ctr">
              <a:spcBef>
                <a:spcPts val="0"/>
              </a:spcBef>
              <a:spcAft>
                <a:spcPts val="0"/>
              </a:spcAft>
              <a:buSzPts val="1200"/>
              <a:buNone/>
              <a:defRPr b="0" sz="1600">
                <a:solidFill>
                  <a:schemeClr val="lt1"/>
                </a:solidFill>
                <a:latin typeface="Arial"/>
                <a:ea typeface="Arial"/>
                <a:cs typeface="Arial"/>
                <a:sym typeface="Arial"/>
              </a:defRPr>
            </a:lvl1pPr>
            <a:lvl2pPr indent="-228600" lvl="1" marL="914400" rtl="0" algn="l">
              <a:spcBef>
                <a:spcPts val="600"/>
              </a:spcBef>
              <a:spcAft>
                <a:spcPts val="0"/>
              </a:spcAft>
              <a:buSzPts val="1500"/>
              <a:buNone/>
              <a:defRPr b="1" sz="2000"/>
            </a:lvl2pPr>
            <a:lvl3pPr indent="-228600" lvl="2" marL="1371600" rtl="0" algn="l">
              <a:spcBef>
                <a:spcPts val="600"/>
              </a:spcBef>
              <a:spcAft>
                <a:spcPts val="0"/>
              </a:spcAft>
              <a:buSzPts val="1350"/>
              <a:buNone/>
              <a:defRPr b="1" sz="1800"/>
            </a:lvl3pPr>
            <a:lvl4pPr indent="-228600" lvl="3" marL="1828800" rtl="0" algn="l">
              <a:spcBef>
                <a:spcPts val="600"/>
              </a:spcBef>
              <a:spcAft>
                <a:spcPts val="0"/>
              </a:spcAft>
              <a:buSzPts val="1200"/>
              <a:buNone/>
              <a:defRPr b="1" sz="1600"/>
            </a:lvl4pPr>
            <a:lvl5pPr indent="-228600" lvl="4" marL="2286000" rtl="0" algn="l">
              <a:spcBef>
                <a:spcPts val="600"/>
              </a:spcBef>
              <a:spcAft>
                <a:spcPts val="0"/>
              </a:spcAft>
              <a:buSzPts val="1200"/>
              <a:buNone/>
              <a:defRPr b="1" sz="1600"/>
            </a:lvl5pPr>
            <a:lvl6pPr indent="-228600" lvl="5" marL="2743200" rtl="0" algn="l">
              <a:spcBef>
                <a:spcPts val="320"/>
              </a:spcBef>
              <a:spcAft>
                <a:spcPts val="0"/>
              </a:spcAft>
              <a:buSzPts val="1200"/>
              <a:buNone/>
              <a:defRPr b="1" sz="1600"/>
            </a:lvl6pPr>
            <a:lvl7pPr indent="-228600" lvl="6" marL="3200400" rtl="0" algn="l">
              <a:spcBef>
                <a:spcPts val="320"/>
              </a:spcBef>
              <a:spcAft>
                <a:spcPts val="0"/>
              </a:spcAft>
              <a:buSzPts val="1200"/>
              <a:buNone/>
              <a:defRPr b="1" sz="1600"/>
            </a:lvl7pPr>
            <a:lvl8pPr indent="-228600" lvl="7" marL="3657600" rtl="0" algn="l">
              <a:spcBef>
                <a:spcPts val="320"/>
              </a:spcBef>
              <a:spcAft>
                <a:spcPts val="0"/>
              </a:spcAft>
              <a:buSzPts val="1200"/>
              <a:buNone/>
              <a:defRPr b="1" sz="1600"/>
            </a:lvl8pPr>
            <a:lvl9pPr indent="-228600" lvl="8" marL="4114800" rtl="0" algn="l">
              <a:spcBef>
                <a:spcPts val="320"/>
              </a:spcBef>
              <a:spcAft>
                <a:spcPts val="0"/>
              </a:spcAft>
              <a:buSzPts val="1200"/>
              <a:buNone/>
              <a:defRPr b="1" sz="1600"/>
            </a:lvl9pPr>
          </a:lstStyle>
          <a:p/>
        </p:txBody>
      </p:sp>
      <p:sp>
        <p:nvSpPr>
          <p:cNvPr id="83" name="Google Shape;83;p21"/>
          <p:cNvSpPr txBox="1"/>
          <p:nvPr>
            <p:ph idx="4" type="body"/>
          </p:nvPr>
        </p:nvSpPr>
        <p:spPr>
          <a:xfrm>
            <a:off x="4196158" y="2301454"/>
            <a:ext cx="3657600" cy="242100"/>
          </a:xfrm>
          <a:prstGeom prst="rect">
            <a:avLst/>
          </a:prstGeom>
          <a:solidFill>
            <a:schemeClr val="accent3"/>
          </a:solidFill>
          <a:ln>
            <a:noFill/>
          </a:ln>
        </p:spPr>
        <p:txBody>
          <a:bodyPr anchorCtr="0" anchor="ctr" bIns="0" lIns="91425" spcFirstLastPara="1" rIns="91425" wrap="square" tIns="0">
            <a:noAutofit/>
          </a:bodyPr>
          <a:lstStyle>
            <a:lvl1pPr indent="-228600" lvl="0" marL="457200" rtl="0" algn="ctr">
              <a:spcBef>
                <a:spcPts val="0"/>
              </a:spcBef>
              <a:spcAft>
                <a:spcPts val="0"/>
              </a:spcAft>
              <a:buSzPts val="1200"/>
              <a:buNone/>
              <a:defRPr b="0" sz="1600">
                <a:solidFill>
                  <a:schemeClr val="lt1"/>
                </a:solidFill>
                <a:latin typeface="Arial"/>
                <a:ea typeface="Arial"/>
                <a:cs typeface="Arial"/>
                <a:sym typeface="Arial"/>
              </a:defRPr>
            </a:lvl1pPr>
            <a:lvl2pPr indent="-228600" lvl="1" marL="914400" rtl="0" algn="l">
              <a:spcBef>
                <a:spcPts val="600"/>
              </a:spcBef>
              <a:spcAft>
                <a:spcPts val="0"/>
              </a:spcAft>
              <a:buSzPts val="1500"/>
              <a:buNone/>
              <a:defRPr b="1" sz="2000"/>
            </a:lvl2pPr>
            <a:lvl3pPr indent="-228600" lvl="2" marL="1371600" rtl="0" algn="l">
              <a:spcBef>
                <a:spcPts val="600"/>
              </a:spcBef>
              <a:spcAft>
                <a:spcPts val="0"/>
              </a:spcAft>
              <a:buSzPts val="1350"/>
              <a:buNone/>
              <a:defRPr b="1" sz="1800"/>
            </a:lvl3pPr>
            <a:lvl4pPr indent="-228600" lvl="3" marL="1828800" rtl="0" algn="l">
              <a:spcBef>
                <a:spcPts val="600"/>
              </a:spcBef>
              <a:spcAft>
                <a:spcPts val="0"/>
              </a:spcAft>
              <a:buSzPts val="1200"/>
              <a:buNone/>
              <a:defRPr b="1" sz="1600"/>
            </a:lvl4pPr>
            <a:lvl5pPr indent="-228600" lvl="4" marL="2286000" rtl="0" algn="l">
              <a:spcBef>
                <a:spcPts val="600"/>
              </a:spcBef>
              <a:spcAft>
                <a:spcPts val="0"/>
              </a:spcAft>
              <a:buSzPts val="1200"/>
              <a:buNone/>
              <a:defRPr b="1" sz="1600"/>
            </a:lvl5pPr>
            <a:lvl6pPr indent="-228600" lvl="5" marL="2743200" rtl="0" algn="l">
              <a:spcBef>
                <a:spcPts val="320"/>
              </a:spcBef>
              <a:spcAft>
                <a:spcPts val="0"/>
              </a:spcAft>
              <a:buSzPts val="1200"/>
              <a:buNone/>
              <a:defRPr b="1" sz="1600"/>
            </a:lvl6pPr>
            <a:lvl7pPr indent="-228600" lvl="6" marL="3200400" rtl="0" algn="l">
              <a:spcBef>
                <a:spcPts val="320"/>
              </a:spcBef>
              <a:spcAft>
                <a:spcPts val="0"/>
              </a:spcAft>
              <a:buSzPts val="1200"/>
              <a:buNone/>
              <a:defRPr b="1" sz="1600"/>
            </a:lvl7pPr>
            <a:lvl8pPr indent="-228600" lvl="7" marL="3657600" rtl="0" algn="l">
              <a:spcBef>
                <a:spcPts val="320"/>
              </a:spcBef>
              <a:spcAft>
                <a:spcPts val="0"/>
              </a:spcAft>
              <a:buSzPts val="1200"/>
              <a:buNone/>
              <a:defRPr b="1" sz="1600"/>
            </a:lvl8pPr>
            <a:lvl9pPr indent="-228600" lvl="8" marL="4114800" rtl="0" algn="l">
              <a:spcBef>
                <a:spcPts val="320"/>
              </a:spcBef>
              <a:spcAft>
                <a:spcPts val="0"/>
              </a:spcAft>
              <a:buSzPts val="1200"/>
              <a:buNone/>
              <a:defRPr b="1" sz="1600"/>
            </a:lvl9pPr>
          </a:lstStyle>
          <a:p/>
        </p:txBody>
      </p:sp>
      <p:sp>
        <p:nvSpPr>
          <p:cNvPr id="84" name="Google Shape;84;p21"/>
          <p:cNvSpPr txBox="1"/>
          <p:nvPr>
            <p:ph idx="5" type="body"/>
          </p:nvPr>
        </p:nvSpPr>
        <p:spPr>
          <a:xfrm>
            <a:off x="293821" y="1500290"/>
            <a:ext cx="7763700" cy="581100"/>
          </a:xfrm>
          <a:prstGeom prst="rect">
            <a:avLst/>
          </a:prstGeom>
          <a:noFill/>
          <a:ln>
            <a:noFill/>
          </a:ln>
        </p:spPr>
        <p:txBody>
          <a:bodyPr anchorCtr="0" anchor="t" bIns="45700" lIns="91425" spcFirstLastPara="1" rIns="91425" wrap="square" tIns="45700">
            <a:noAutofit/>
          </a:bodyPr>
          <a:lstStyle>
            <a:lvl1pPr indent="-228600" lvl="0" marL="457200" rtl="0" algn="l">
              <a:spcBef>
                <a:spcPts val="2000"/>
              </a:spcBef>
              <a:spcAft>
                <a:spcPts val="0"/>
              </a:spcAft>
              <a:buSzPts val="1800"/>
              <a:buNone/>
              <a:defRPr b="0" i="0" sz="2400" u="none" cap="none" strike="noStrike">
                <a:solidFill>
                  <a:schemeClr val="accent3"/>
                </a:solidFill>
                <a:latin typeface="Arial"/>
                <a:ea typeface="Arial"/>
                <a:cs typeface="Arial"/>
                <a:sym typeface="Arial"/>
              </a:defRPr>
            </a:lvl1pPr>
            <a:lvl2pPr indent="-228600" lvl="1" marL="914400" rtl="0" algn="l">
              <a:spcBef>
                <a:spcPts val="600"/>
              </a:spcBef>
              <a:spcAft>
                <a:spcPts val="0"/>
              </a:spcAft>
              <a:buSzPts val="900"/>
              <a:buNone/>
              <a:defRPr sz="1200"/>
            </a:lvl2pPr>
            <a:lvl3pPr indent="-228600" lvl="2" marL="1371600" rtl="0" algn="l">
              <a:spcBef>
                <a:spcPts val="600"/>
              </a:spcBef>
              <a:spcAft>
                <a:spcPts val="0"/>
              </a:spcAft>
              <a:buSzPts val="750"/>
              <a:buNone/>
              <a:defRPr sz="1000"/>
            </a:lvl3pPr>
            <a:lvl4pPr indent="-228600" lvl="3" marL="1828800" rtl="0" algn="l">
              <a:spcBef>
                <a:spcPts val="600"/>
              </a:spcBef>
              <a:spcAft>
                <a:spcPts val="0"/>
              </a:spcAft>
              <a:buSzPts val="675"/>
              <a:buNone/>
              <a:defRPr sz="900"/>
            </a:lvl4pPr>
            <a:lvl5pPr indent="-228600" lvl="4" marL="2286000" rtl="0" algn="l">
              <a:spcBef>
                <a:spcPts val="600"/>
              </a:spcBef>
              <a:spcAft>
                <a:spcPts val="0"/>
              </a:spcAft>
              <a:buSzPts val="675"/>
              <a:buNone/>
              <a:defRPr sz="900"/>
            </a:lvl5pPr>
            <a:lvl6pPr indent="-228600" lvl="5" marL="2743200" rtl="0" algn="l">
              <a:spcBef>
                <a:spcPts val="180"/>
              </a:spcBef>
              <a:spcAft>
                <a:spcPts val="0"/>
              </a:spcAft>
              <a:buSzPts val="675"/>
              <a:buNone/>
              <a:defRPr sz="900"/>
            </a:lvl6pPr>
            <a:lvl7pPr indent="-228600" lvl="6" marL="3200400" rtl="0" algn="l">
              <a:spcBef>
                <a:spcPts val="180"/>
              </a:spcBef>
              <a:spcAft>
                <a:spcPts val="0"/>
              </a:spcAft>
              <a:buSzPts val="675"/>
              <a:buNone/>
              <a:defRPr sz="900"/>
            </a:lvl7pPr>
            <a:lvl8pPr indent="-228600" lvl="7" marL="3657600" rtl="0" algn="l">
              <a:spcBef>
                <a:spcPts val="180"/>
              </a:spcBef>
              <a:spcAft>
                <a:spcPts val="0"/>
              </a:spcAft>
              <a:buSzPts val="675"/>
              <a:buNone/>
              <a:defRPr sz="900"/>
            </a:lvl8pPr>
            <a:lvl9pPr indent="-228600" lvl="8" marL="4114800" rtl="0" algn="l">
              <a:spcBef>
                <a:spcPts val="180"/>
              </a:spcBef>
              <a:spcAft>
                <a:spcPts val="0"/>
              </a:spcAft>
              <a:buSzPts val="675"/>
              <a:buNone/>
              <a:defRPr sz="900"/>
            </a:lvl9pPr>
          </a:lstStyle>
          <a:p/>
        </p:txBody>
      </p:sp>
      <p:sp>
        <p:nvSpPr>
          <p:cNvPr id="85" name="Google Shape;85;p21"/>
          <p:cNvSpPr txBox="1"/>
          <p:nvPr>
            <p:ph type="title"/>
          </p:nvPr>
        </p:nvSpPr>
        <p:spPr>
          <a:xfrm>
            <a:off x="289956" y="893853"/>
            <a:ext cx="7556400" cy="8370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10" Type="http://schemas.openxmlformats.org/officeDocument/2006/relationships/theme" Target="../theme/theme3.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pic>
        <p:nvPicPr>
          <p:cNvPr id="51" name="Google Shape;51;p13"/>
          <p:cNvPicPr preferRelativeResize="0"/>
          <p:nvPr/>
        </p:nvPicPr>
        <p:blipFill rotWithShape="1">
          <a:blip r:embed="rId1">
            <a:alphaModFix/>
          </a:blip>
          <a:srcRect b="90036" l="0" r="0" t="0"/>
          <a:stretch/>
        </p:blipFill>
        <p:spPr>
          <a:xfrm>
            <a:off x="0" y="2205"/>
            <a:ext cx="9144000" cy="512409"/>
          </a:xfrm>
          <a:prstGeom prst="rect">
            <a:avLst/>
          </a:prstGeom>
          <a:noFill/>
          <a:ln>
            <a:noFill/>
          </a:ln>
        </p:spPr>
      </p:pic>
      <p:sp>
        <p:nvSpPr>
          <p:cNvPr id="52" name="Google Shape;52;p13"/>
          <p:cNvSpPr txBox="1"/>
          <p:nvPr>
            <p:ph type="title"/>
          </p:nvPr>
        </p:nvSpPr>
        <p:spPr>
          <a:xfrm>
            <a:off x="289956" y="893853"/>
            <a:ext cx="7556400" cy="837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3600" u="none" cap="none" strike="noStrike">
                <a:solidFill>
                  <a:schemeClr val="accent1"/>
                </a:solidFill>
                <a:latin typeface="Arial"/>
                <a:ea typeface="Arial"/>
                <a:cs typeface="Arial"/>
                <a:sym typeface="Arial"/>
              </a:defRPr>
            </a:lvl1pPr>
            <a:lvl2pPr lvl="1" marR="0" rtl="0" algn="l">
              <a:spcBef>
                <a:spcPts val="0"/>
              </a:spcBef>
              <a:spcAft>
                <a:spcPts val="0"/>
              </a:spcAft>
              <a:buSzPts val="1400"/>
              <a:buNone/>
              <a:defRPr b="0" i="0" sz="3600" u="none" cap="none" strike="noStrike">
                <a:solidFill>
                  <a:schemeClr val="lt1"/>
                </a:solidFill>
                <a:latin typeface="Rockwell"/>
                <a:ea typeface="Rockwell"/>
                <a:cs typeface="Rockwell"/>
                <a:sym typeface="Rockwell"/>
              </a:defRPr>
            </a:lvl2pPr>
            <a:lvl3pPr lvl="2" marR="0" rtl="0" algn="l">
              <a:spcBef>
                <a:spcPts val="0"/>
              </a:spcBef>
              <a:spcAft>
                <a:spcPts val="0"/>
              </a:spcAft>
              <a:buSzPts val="1400"/>
              <a:buNone/>
              <a:defRPr b="0" i="0" sz="3600" u="none" cap="none" strike="noStrike">
                <a:solidFill>
                  <a:schemeClr val="lt1"/>
                </a:solidFill>
                <a:latin typeface="Rockwell"/>
                <a:ea typeface="Rockwell"/>
                <a:cs typeface="Rockwell"/>
                <a:sym typeface="Rockwell"/>
              </a:defRPr>
            </a:lvl3pPr>
            <a:lvl4pPr lvl="3" marR="0" rtl="0" algn="l">
              <a:spcBef>
                <a:spcPts val="0"/>
              </a:spcBef>
              <a:spcAft>
                <a:spcPts val="0"/>
              </a:spcAft>
              <a:buSzPts val="1400"/>
              <a:buNone/>
              <a:defRPr b="0" i="0" sz="3600" u="none" cap="none" strike="noStrike">
                <a:solidFill>
                  <a:schemeClr val="lt1"/>
                </a:solidFill>
                <a:latin typeface="Rockwell"/>
                <a:ea typeface="Rockwell"/>
                <a:cs typeface="Rockwell"/>
                <a:sym typeface="Rockwell"/>
              </a:defRPr>
            </a:lvl4pPr>
            <a:lvl5pPr lvl="4" marR="0" rtl="0" algn="l">
              <a:spcBef>
                <a:spcPts val="0"/>
              </a:spcBef>
              <a:spcAft>
                <a:spcPts val="0"/>
              </a:spcAft>
              <a:buSzPts val="1400"/>
              <a:buNone/>
              <a:defRPr b="0" i="0" sz="3600" u="none" cap="none" strike="noStrike">
                <a:solidFill>
                  <a:schemeClr val="lt1"/>
                </a:solidFill>
                <a:latin typeface="Rockwell"/>
                <a:ea typeface="Rockwell"/>
                <a:cs typeface="Rockwell"/>
                <a:sym typeface="Rockwell"/>
              </a:defRPr>
            </a:lvl5pPr>
            <a:lvl6pPr lvl="5" marR="0" rtl="0" algn="l">
              <a:spcBef>
                <a:spcPts val="0"/>
              </a:spcBef>
              <a:spcAft>
                <a:spcPts val="0"/>
              </a:spcAft>
              <a:buSzPts val="1400"/>
              <a:buNone/>
              <a:defRPr b="0" i="0" sz="3600" u="none" cap="none" strike="noStrike">
                <a:solidFill>
                  <a:schemeClr val="accent2"/>
                </a:solidFill>
                <a:latin typeface="Rockwell"/>
                <a:ea typeface="Rockwell"/>
                <a:cs typeface="Rockwell"/>
                <a:sym typeface="Rockwell"/>
              </a:defRPr>
            </a:lvl6pPr>
            <a:lvl7pPr lvl="6" marR="0" rtl="0" algn="l">
              <a:spcBef>
                <a:spcPts val="0"/>
              </a:spcBef>
              <a:spcAft>
                <a:spcPts val="0"/>
              </a:spcAft>
              <a:buSzPts val="1400"/>
              <a:buNone/>
              <a:defRPr b="0" i="0" sz="3600" u="none" cap="none" strike="noStrike">
                <a:solidFill>
                  <a:schemeClr val="accent2"/>
                </a:solidFill>
                <a:latin typeface="Rockwell"/>
                <a:ea typeface="Rockwell"/>
                <a:cs typeface="Rockwell"/>
                <a:sym typeface="Rockwell"/>
              </a:defRPr>
            </a:lvl7pPr>
            <a:lvl8pPr lvl="7" marR="0" rtl="0" algn="l">
              <a:spcBef>
                <a:spcPts val="0"/>
              </a:spcBef>
              <a:spcAft>
                <a:spcPts val="0"/>
              </a:spcAft>
              <a:buSzPts val="1400"/>
              <a:buNone/>
              <a:defRPr b="0" i="0" sz="3600" u="none" cap="none" strike="noStrike">
                <a:solidFill>
                  <a:schemeClr val="accent2"/>
                </a:solidFill>
                <a:latin typeface="Rockwell"/>
                <a:ea typeface="Rockwell"/>
                <a:cs typeface="Rockwell"/>
                <a:sym typeface="Rockwell"/>
              </a:defRPr>
            </a:lvl8pPr>
            <a:lvl9pPr lvl="8" marR="0" rtl="0" algn="l">
              <a:spcBef>
                <a:spcPts val="0"/>
              </a:spcBef>
              <a:spcAft>
                <a:spcPts val="0"/>
              </a:spcAft>
              <a:buSzPts val="1400"/>
              <a:buNone/>
              <a:defRPr b="0" i="0" sz="3600" u="none" cap="none" strike="noStrike">
                <a:solidFill>
                  <a:schemeClr val="accent2"/>
                </a:solidFill>
                <a:latin typeface="Rockwell"/>
                <a:ea typeface="Rockwell"/>
                <a:cs typeface="Rockwell"/>
                <a:sym typeface="Rockwell"/>
              </a:defRPr>
            </a:lvl9pPr>
          </a:lstStyle>
          <a:p/>
        </p:txBody>
      </p:sp>
      <p:sp>
        <p:nvSpPr>
          <p:cNvPr id="53" name="Google Shape;53;p13"/>
          <p:cNvSpPr txBox="1"/>
          <p:nvPr>
            <p:ph idx="1" type="body"/>
          </p:nvPr>
        </p:nvSpPr>
        <p:spPr>
          <a:xfrm>
            <a:off x="289956" y="1722826"/>
            <a:ext cx="7556400" cy="3108600"/>
          </a:xfrm>
          <a:prstGeom prst="rect">
            <a:avLst/>
          </a:prstGeom>
          <a:noFill/>
          <a:ln>
            <a:noFill/>
          </a:ln>
        </p:spPr>
        <p:txBody>
          <a:bodyPr anchorCtr="0" anchor="t" bIns="45700" lIns="91425" spcFirstLastPara="1" rIns="91425" wrap="square" tIns="45700">
            <a:noAutofit/>
          </a:bodyPr>
          <a:lstStyle>
            <a:lvl1pPr indent="-323850" lvl="0" marL="457200" marR="0" rtl="0" algn="l">
              <a:spcBef>
                <a:spcPts val="2000"/>
              </a:spcBef>
              <a:spcAft>
                <a:spcPts val="0"/>
              </a:spcAft>
              <a:buClr>
                <a:srgbClr val="EDB184"/>
              </a:buClr>
              <a:buSzPts val="1500"/>
              <a:buFont typeface="Noto Sans Symbols"/>
              <a:buChar char="■"/>
              <a:defRPr b="0" i="0" sz="2000" u="none" cap="none" strike="noStrike">
                <a:solidFill>
                  <a:schemeClr val="accent1"/>
                </a:solidFill>
                <a:latin typeface="Arial"/>
                <a:ea typeface="Arial"/>
                <a:cs typeface="Arial"/>
                <a:sym typeface="Arial"/>
              </a:defRPr>
            </a:lvl1pPr>
            <a:lvl2pPr indent="-314325" lvl="1" marL="914400" marR="0" rtl="0" algn="l">
              <a:spcBef>
                <a:spcPts val="600"/>
              </a:spcBef>
              <a:spcAft>
                <a:spcPts val="0"/>
              </a:spcAft>
              <a:buClr>
                <a:schemeClr val="accent3"/>
              </a:buClr>
              <a:buSzPts val="1350"/>
              <a:buFont typeface="Noto Sans Symbols"/>
              <a:buChar char="■"/>
              <a:defRPr b="0" i="0" sz="1800" u="none" cap="none" strike="noStrike">
                <a:solidFill>
                  <a:schemeClr val="accent1"/>
                </a:solidFill>
                <a:latin typeface="Arial"/>
                <a:ea typeface="Arial"/>
                <a:cs typeface="Arial"/>
                <a:sym typeface="Arial"/>
              </a:defRPr>
            </a:lvl2pPr>
            <a:lvl3pPr indent="-314325" lvl="2" marL="1371600" marR="0" rtl="0" algn="l">
              <a:spcBef>
                <a:spcPts val="600"/>
              </a:spcBef>
              <a:spcAft>
                <a:spcPts val="0"/>
              </a:spcAft>
              <a:buClr>
                <a:srgbClr val="EDB184"/>
              </a:buClr>
              <a:buSzPts val="1350"/>
              <a:buFont typeface="Noto Sans Symbols"/>
              <a:buChar char="■"/>
              <a:defRPr b="0" i="0" sz="1800" u="none" cap="none" strike="noStrike">
                <a:solidFill>
                  <a:schemeClr val="accent1"/>
                </a:solidFill>
                <a:latin typeface="Arial"/>
                <a:ea typeface="Arial"/>
                <a:cs typeface="Arial"/>
                <a:sym typeface="Arial"/>
              </a:defRPr>
            </a:lvl3pPr>
            <a:lvl4pPr indent="-314325" lvl="3" marL="1828800" marR="0" rtl="0" algn="l">
              <a:spcBef>
                <a:spcPts val="600"/>
              </a:spcBef>
              <a:spcAft>
                <a:spcPts val="0"/>
              </a:spcAft>
              <a:buClr>
                <a:schemeClr val="accent3"/>
              </a:buClr>
              <a:buSzPts val="1350"/>
              <a:buFont typeface="Noto Sans Symbols"/>
              <a:buChar char="■"/>
              <a:defRPr b="0" i="0" sz="1800" u="none" cap="none" strike="noStrike">
                <a:solidFill>
                  <a:schemeClr val="accent1"/>
                </a:solidFill>
                <a:latin typeface="Arial"/>
                <a:ea typeface="Arial"/>
                <a:cs typeface="Arial"/>
                <a:sym typeface="Arial"/>
              </a:defRPr>
            </a:lvl4pPr>
            <a:lvl5pPr indent="-314325" lvl="4" marL="2286000" marR="0" rtl="0" algn="l">
              <a:spcBef>
                <a:spcPts val="600"/>
              </a:spcBef>
              <a:spcAft>
                <a:spcPts val="0"/>
              </a:spcAft>
              <a:buClr>
                <a:srgbClr val="EDB184"/>
              </a:buClr>
              <a:buSzPts val="1350"/>
              <a:buFont typeface="Noto Sans Symbols"/>
              <a:buChar char="■"/>
              <a:defRPr b="0" i="0" sz="1800" u="none" cap="none" strike="noStrike">
                <a:solidFill>
                  <a:schemeClr val="accent1"/>
                </a:solidFill>
                <a:latin typeface="Arial"/>
                <a:ea typeface="Arial"/>
                <a:cs typeface="Arial"/>
                <a:sym typeface="Arial"/>
              </a:defRPr>
            </a:lvl5pPr>
            <a:lvl6pPr indent="-314325" lvl="5" marL="2743200" marR="0" rtl="0" algn="l">
              <a:spcBef>
                <a:spcPts val="360"/>
              </a:spcBef>
              <a:spcAft>
                <a:spcPts val="0"/>
              </a:spcAft>
              <a:buClr>
                <a:srgbClr val="2A9AFE"/>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rtl="0" algn="l">
              <a:spcBef>
                <a:spcPts val="360"/>
              </a:spcBef>
              <a:spcAft>
                <a:spcPts val="0"/>
              </a:spcAft>
              <a:buClr>
                <a:srgbClr val="2A9AFE"/>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6.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hyperlink" Target="https://homes.cs.washington.edu/~luisceze/publications/Enerj-pldi2011.pdf" TargetMode="External"/><Relationship Id="rId4" Type="http://schemas.openxmlformats.org/officeDocument/2006/relationships/image" Target="../media/image10.png"/><Relationship Id="rId5" Type="http://schemas.openxmlformats.org/officeDocument/2006/relationships/image" Target="../media/image4.png"/><Relationship Id="rId6"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hyperlink" Target="https://www2.ccs.neu.edu/racket/pubs/dls06-tf.pdf" TargetMode="Externa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hyperlink" Target="http://sampa.cs.washington.edu/decaf"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hyperlink" Target="https://people.csail.mit.edu/boston/" TargetMode="External"/><Relationship Id="rId4" Type="http://schemas.openxmlformats.org/officeDocument/2006/relationships/hyperlink" Target="http://www.cs.cornell.edu/~asampson/"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hyperlink" Target="https://homes.cs.washington.edu/~djg/" TargetMode="External"/><Relationship Id="rId4" Type="http://schemas.openxmlformats.org/officeDocument/2006/relationships/hyperlink" Target="https://www.cs.washington.edu/people/faculty/luiscez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hyperlink" Target="https://homes.cs.washington.edu/~luisceze/publications/Enerj-pldi2011.pdf" TargetMode="External"/><Relationship Id="rId4" Type="http://schemas.openxmlformats.org/officeDocument/2006/relationships/hyperlink" Target="https://www.semanticscholar.org/paper/Z3%3A-An-Efficient-SMT-Solver-Moura-Bj%C3%B8rner/3960dda299e0f8615a7db675b8e6905b375ecf8a"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hyperlink" Target="https://en.wikipedia.org/wiki/Satisfiability_modulo_theorie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22"/>
          <p:cNvSpPr txBox="1"/>
          <p:nvPr>
            <p:ph type="title"/>
          </p:nvPr>
        </p:nvSpPr>
        <p:spPr>
          <a:xfrm>
            <a:off x="871298" y="1087838"/>
            <a:ext cx="8211600" cy="14196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None/>
            </a:pPr>
            <a:r>
              <a:rPr lang="en" sz="4400"/>
              <a:t>Probability Type Inference for Flexible Approximate Programming </a:t>
            </a:r>
            <a:endParaRPr/>
          </a:p>
        </p:txBody>
      </p:sp>
      <p:sp>
        <p:nvSpPr>
          <p:cNvPr id="91" name="Google Shape;91;p22"/>
          <p:cNvSpPr txBox="1"/>
          <p:nvPr>
            <p:ph idx="1" type="body"/>
          </p:nvPr>
        </p:nvSpPr>
        <p:spPr>
          <a:xfrm>
            <a:off x="871299" y="3033843"/>
            <a:ext cx="8681400" cy="581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 sz="2000"/>
              <a:t>By: Brett Boston, Adrian Sampson, Dan Grossman, and Luis Ceze</a:t>
            </a:r>
            <a:endParaRPr sz="2000"/>
          </a:p>
          <a:p>
            <a:pPr indent="0" lvl="0" marL="0" rtl="0" algn="l">
              <a:spcBef>
                <a:spcPts val="2000"/>
              </a:spcBef>
              <a:spcAft>
                <a:spcPts val="0"/>
              </a:spcAft>
              <a:buSzPts val="1800"/>
              <a:buNone/>
            </a:pPr>
            <a:r>
              <a:rPr lang="en" sz="2000"/>
              <a:t>Presented By: Steven Paek</a:t>
            </a:r>
            <a:endParaRPr sz="2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31"/>
          <p:cNvSpPr txBox="1"/>
          <p:nvPr>
            <p:ph type="title"/>
          </p:nvPr>
        </p:nvSpPr>
        <p:spPr>
          <a:xfrm>
            <a:off x="793806" y="2153253"/>
            <a:ext cx="7556400" cy="8370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 sz="6000"/>
              <a:t>Paper Analysis</a:t>
            </a:r>
            <a:endParaRPr sz="6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32"/>
          <p:cNvSpPr txBox="1"/>
          <p:nvPr>
            <p:ph idx="1" type="body"/>
          </p:nvPr>
        </p:nvSpPr>
        <p:spPr>
          <a:xfrm>
            <a:off x="289950" y="1302025"/>
            <a:ext cx="8530800" cy="3780300"/>
          </a:xfrm>
          <a:prstGeom prst="rect">
            <a:avLst/>
          </a:prstGeom>
          <a:noFill/>
          <a:ln>
            <a:noFill/>
          </a:ln>
        </p:spPr>
        <p:txBody>
          <a:bodyPr anchorCtr="0" anchor="t" bIns="45700" lIns="91425" spcFirstLastPara="1" rIns="91425" wrap="square" tIns="45700">
            <a:noAutofit/>
          </a:bodyPr>
          <a:lstStyle/>
          <a:p>
            <a:pPr indent="-190500" lvl="0" marL="228600" rtl="0" algn="l">
              <a:spcBef>
                <a:spcPts val="0"/>
              </a:spcBef>
              <a:spcAft>
                <a:spcPts val="0"/>
              </a:spcAft>
              <a:buSzPts val="900"/>
              <a:buChar char="■"/>
            </a:pPr>
            <a:r>
              <a:rPr lang="en" sz="1400"/>
              <a:t>What problem is being solved</a:t>
            </a:r>
            <a:r>
              <a:rPr lang="en" sz="1400"/>
              <a:t>? </a:t>
            </a:r>
            <a:r>
              <a:rPr b="1" lang="en" sz="1400"/>
              <a:t>Balancing manual and automatic assignment of approximation types and operations in programming languages to optimize energy savings</a:t>
            </a:r>
            <a:endParaRPr sz="1400"/>
          </a:p>
          <a:p>
            <a:pPr indent="-190500" lvl="0" marL="228600" rtl="0" algn="l">
              <a:spcBef>
                <a:spcPts val="600"/>
              </a:spcBef>
              <a:spcAft>
                <a:spcPts val="0"/>
              </a:spcAft>
              <a:buSzPts val="900"/>
              <a:buChar char="■"/>
            </a:pPr>
            <a:r>
              <a:rPr lang="en" sz="1400"/>
              <a:t>Why is that problem important? </a:t>
            </a:r>
            <a:r>
              <a:rPr b="1" lang="en" sz="1400"/>
              <a:t>It is tedious/difficult to manual assign every operator in code for approximation, but may be unsafe to automatically assign operators with no user control.</a:t>
            </a:r>
            <a:endParaRPr sz="1400"/>
          </a:p>
          <a:p>
            <a:pPr indent="-190500" lvl="0" marL="228600" rtl="0" algn="l">
              <a:spcBef>
                <a:spcPts val="600"/>
              </a:spcBef>
              <a:spcAft>
                <a:spcPts val="0"/>
              </a:spcAft>
              <a:buSzPts val="900"/>
              <a:buChar char="■"/>
            </a:pPr>
            <a:r>
              <a:rPr lang="en" sz="1400"/>
              <a:t>How do the authors solve the problem? </a:t>
            </a:r>
            <a:r>
              <a:rPr b="1" lang="en" sz="1400"/>
              <a:t>DECAF, Energy-aware Compiler to make Approximation Flexible. </a:t>
            </a:r>
            <a:endParaRPr sz="1400"/>
          </a:p>
          <a:p>
            <a:pPr indent="-190500" lvl="0" marL="228600" rtl="0" algn="l">
              <a:spcBef>
                <a:spcPts val="600"/>
              </a:spcBef>
              <a:spcAft>
                <a:spcPts val="0"/>
              </a:spcAft>
              <a:buSzPts val="900"/>
              <a:buChar char="■"/>
            </a:pPr>
            <a:r>
              <a:rPr lang="en" sz="1400"/>
              <a:t>How is the solution novel? </a:t>
            </a:r>
            <a:r>
              <a:rPr b="1" lang="en" sz="1400"/>
              <a:t>Addresses multi-level probability architectures, augments static guarantees with run-time monitoring, speciales functions based on calling context, and adds flexible approximation annotations from user definitions.</a:t>
            </a:r>
            <a:endParaRPr sz="1400"/>
          </a:p>
          <a:p>
            <a:pPr indent="-190500" lvl="0" marL="228600" rtl="0" algn="l">
              <a:spcBef>
                <a:spcPts val="600"/>
              </a:spcBef>
              <a:spcAft>
                <a:spcPts val="0"/>
              </a:spcAft>
              <a:buSzPts val="900"/>
              <a:buChar char="■"/>
            </a:pPr>
            <a:r>
              <a:rPr lang="en" sz="1400"/>
              <a:t>What are other similar approaches? </a:t>
            </a:r>
            <a:r>
              <a:rPr b="1" lang="en" sz="1400"/>
              <a:t>EnerJ, previously written by Adrian Sampson</a:t>
            </a:r>
            <a:endParaRPr sz="1400"/>
          </a:p>
          <a:p>
            <a:pPr indent="-190500" lvl="0" marL="228600" rtl="0" algn="l">
              <a:spcBef>
                <a:spcPts val="600"/>
              </a:spcBef>
              <a:spcAft>
                <a:spcPts val="0"/>
              </a:spcAft>
              <a:buSzPts val="900"/>
              <a:buChar char="■"/>
            </a:pPr>
            <a:r>
              <a:rPr lang="en" sz="1400"/>
              <a:t>How were the experiments done? </a:t>
            </a:r>
            <a:r>
              <a:rPr b="1" lang="en" sz="1400"/>
              <a:t>Java benchmarks using hardware architecture simulations</a:t>
            </a:r>
            <a:endParaRPr sz="1400"/>
          </a:p>
          <a:p>
            <a:pPr indent="-190500" lvl="0" marL="228600" rtl="0" algn="l">
              <a:spcBef>
                <a:spcPts val="600"/>
              </a:spcBef>
              <a:spcAft>
                <a:spcPts val="0"/>
              </a:spcAft>
              <a:buSzPts val="900"/>
              <a:buChar char="■"/>
            </a:pPr>
            <a:r>
              <a:rPr lang="en" sz="1400"/>
              <a:t>What do the experiments show?</a:t>
            </a:r>
            <a:r>
              <a:rPr lang="en" sz="1400"/>
              <a:t> </a:t>
            </a:r>
            <a:r>
              <a:rPr b="1" lang="en" sz="1400"/>
              <a:t>Capable of producing energy savings based on approximation, and improved results if hardware architecture is specified.</a:t>
            </a:r>
            <a:endParaRPr sz="1400"/>
          </a:p>
        </p:txBody>
      </p:sp>
      <p:sp>
        <p:nvSpPr>
          <p:cNvPr id="154" name="Google Shape;154;p32"/>
          <p:cNvSpPr txBox="1"/>
          <p:nvPr>
            <p:ph type="title"/>
          </p:nvPr>
        </p:nvSpPr>
        <p:spPr>
          <a:xfrm>
            <a:off x="289949" y="580350"/>
            <a:ext cx="8462100" cy="837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sz="2800"/>
              <a:t>What to look for in approximate computing papers?</a:t>
            </a:r>
            <a:endParaRPr sz="2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33"/>
          <p:cNvSpPr txBox="1"/>
          <p:nvPr>
            <p:ph idx="1" type="body"/>
          </p:nvPr>
        </p:nvSpPr>
        <p:spPr>
          <a:xfrm>
            <a:off x="289950" y="1149625"/>
            <a:ext cx="8530800" cy="3780300"/>
          </a:xfrm>
          <a:prstGeom prst="rect">
            <a:avLst/>
          </a:prstGeom>
          <a:noFill/>
          <a:ln>
            <a:noFill/>
          </a:ln>
        </p:spPr>
        <p:txBody>
          <a:bodyPr anchorCtr="0" anchor="t" bIns="45700" lIns="91425" spcFirstLastPara="1" rIns="91425" wrap="square" tIns="45700">
            <a:noAutofit/>
          </a:bodyPr>
          <a:lstStyle/>
          <a:p>
            <a:pPr indent="-228600" lvl="0" marL="228600" rtl="0" algn="l">
              <a:spcBef>
                <a:spcPts val="0"/>
              </a:spcBef>
              <a:spcAft>
                <a:spcPts val="0"/>
              </a:spcAft>
              <a:buSzPts val="1500"/>
              <a:buChar char="■"/>
            </a:pPr>
            <a:r>
              <a:rPr lang="en"/>
              <a:t>What type of approximation? </a:t>
            </a:r>
            <a:r>
              <a:rPr b="1" lang="en"/>
              <a:t>Constraints for probability of data correctness to achieve energy savings</a:t>
            </a:r>
            <a:endParaRPr/>
          </a:p>
          <a:p>
            <a:pPr indent="-228600" lvl="0" marL="228600" rtl="0" algn="l">
              <a:spcBef>
                <a:spcPts val="600"/>
              </a:spcBef>
              <a:spcAft>
                <a:spcPts val="0"/>
              </a:spcAft>
              <a:buSzPts val="1500"/>
              <a:buChar char="■"/>
            </a:pPr>
            <a:r>
              <a:rPr lang="en"/>
              <a:t>Approximation strategy? </a:t>
            </a:r>
            <a:r>
              <a:rPr b="1" lang="en"/>
              <a:t>Reduce probability of correct data to optimize energy savings</a:t>
            </a:r>
            <a:endParaRPr/>
          </a:p>
          <a:p>
            <a:pPr indent="-228600" lvl="0" marL="228600" rtl="0" algn="l">
              <a:spcBef>
                <a:spcPts val="600"/>
              </a:spcBef>
              <a:spcAft>
                <a:spcPts val="0"/>
              </a:spcAft>
              <a:buSzPts val="1500"/>
              <a:buChar char="■"/>
            </a:pPr>
            <a:r>
              <a:rPr lang="en"/>
              <a:t>How is it done? </a:t>
            </a:r>
            <a:r>
              <a:rPr b="1" lang="en"/>
              <a:t>DECAF, Energy-aware Compiler to make Approximation Flexible</a:t>
            </a:r>
            <a:endParaRPr/>
          </a:p>
          <a:p>
            <a:pPr indent="-228600" lvl="0" marL="228600" rtl="0" algn="l">
              <a:spcBef>
                <a:spcPts val="600"/>
              </a:spcBef>
              <a:spcAft>
                <a:spcPts val="0"/>
              </a:spcAft>
              <a:buSzPts val="1500"/>
              <a:buChar char="■"/>
            </a:pPr>
            <a:r>
              <a:rPr lang="en"/>
              <a:t>What is being approximated? </a:t>
            </a:r>
            <a:r>
              <a:rPr b="1" lang="en"/>
              <a:t>Data types and operations</a:t>
            </a:r>
            <a:endParaRPr/>
          </a:p>
          <a:p>
            <a:pPr indent="-228600" lvl="0" marL="228600" rtl="0" algn="l">
              <a:spcBef>
                <a:spcPts val="600"/>
              </a:spcBef>
              <a:spcAft>
                <a:spcPts val="0"/>
              </a:spcAft>
              <a:buSzPts val="1500"/>
              <a:buChar char="■"/>
            </a:pPr>
            <a:r>
              <a:rPr lang="en"/>
              <a:t>How to determine what to approximate? </a:t>
            </a:r>
            <a:r>
              <a:rPr b="1" lang="en"/>
              <a:t>User defined and inference</a:t>
            </a:r>
            <a:endParaRPr/>
          </a:p>
          <a:p>
            <a:pPr indent="-228600" lvl="0" marL="228600" rtl="0" algn="l">
              <a:spcBef>
                <a:spcPts val="600"/>
              </a:spcBef>
              <a:spcAft>
                <a:spcPts val="0"/>
              </a:spcAft>
              <a:buSzPts val="1500"/>
              <a:buChar char="■"/>
            </a:pPr>
            <a:r>
              <a:rPr lang="en"/>
              <a:t>How much approximation is acceptable? </a:t>
            </a:r>
            <a:r>
              <a:rPr b="1" lang="en"/>
              <a:t>User defined and inference</a:t>
            </a:r>
            <a:endParaRPr/>
          </a:p>
          <a:p>
            <a:pPr indent="-228600" lvl="0" marL="228600" rtl="0" algn="l">
              <a:spcBef>
                <a:spcPts val="600"/>
              </a:spcBef>
              <a:spcAft>
                <a:spcPts val="0"/>
              </a:spcAft>
              <a:buSzPts val="1500"/>
              <a:buChar char="■"/>
            </a:pPr>
            <a:r>
              <a:rPr lang="en"/>
              <a:t>What applications are being targeted? </a:t>
            </a:r>
            <a:r>
              <a:rPr b="1" lang="en"/>
              <a:t>Multi-level approximate architectures and benchmarks</a:t>
            </a:r>
            <a:endParaRPr/>
          </a:p>
        </p:txBody>
      </p:sp>
      <p:sp>
        <p:nvSpPr>
          <p:cNvPr id="161" name="Google Shape;161;p33"/>
          <p:cNvSpPr txBox="1"/>
          <p:nvPr>
            <p:ph type="title"/>
          </p:nvPr>
        </p:nvSpPr>
        <p:spPr>
          <a:xfrm>
            <a:off x="289949" y="580350"/>
            <a:ext cx="8462100" cy="837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sz="2800"/>
              <a:t>What to look for in approximate computing papers?</a:t>
            </a:r>
            <a:endParaRPr sz="2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4"/>
          <p:cNvSpPr txBox="1"/>
          <p:nvPr>
            <p:ph idx="1" type="body"/>
          </p:nvPr>
        </p:nvSpPr>
        <p:spPr>
          <a:xfrm>
            <a:off x="289950" y="1225825"/>
            <a:ext cx="8278800" cy="3734400"/>
          </a:xfrm>
          <a:prstGeom prst="rect">
            <a:avLst/>
          </a:prstGeom>
          <a:noFill/>
          <a:ln>
            <a:noFill/>
          </a:ln>
        </p:spPr>
        <p:txBody>
          <a:bodyPr anchorCtr="0" anchor="t" bIns="45700" lIns="91425" spcFirstLastPara="1" rIns="91425" wrap="square" tIns="45700">
            <a:noAutofit/>
          </a:bodyPr>
          <a:lstStyle/>
          <a:p>
            <a:pPr indent="-228600" lvl="0" marL="228600" rtl="0" algn="l">
              <a:spcBef>
                <a:spcPts val="0"/>
              </a:spcBef>
              <a:spcAft>
                <a:spcPts val="0"/>
              </a:spcAft>
              <a:buSzPts val="1500"/>
              <a:buChar char="■"/>
            </a:pPr>
            <a:r>
              <a:rPr lang="en"/>
              <a:t>The paper tries to expand the EnerJ framework to support data type and operation approximation based on probabilities of approximate hardware.</a:t>
            </a:r>
            <a:endParaRPr/>
          </a:p>
          <a:p>
            <a:pPr indent="-228600" lvl="0" marL="228600" rtl="0" algn="l">
              <a:spcBef>
                <a:spcPts val="0"/>
              </a:spcBef>
              <a:spcAft>
                <a:spcPts val="0"/>
              </a:spcAft>
              <a:buSzPts val="1500"/>
              <a:buChar char="■"/>
            </a:pPr>
            <a:r>
              <a:rPr lang="en"/>
              <a:t>The paper tries to provide a balance between manual </a:t>
            </a:r>
            <a:r>
              <a:rPr lang="en"/>
              <a:t>and fully autonomous</a:t>
            </a:r>
            <a:r>
              <a:rPr lang="en"/>
              <a:t> assignments of type/operation reliability.</a:t>
            </a:r>
            <a:endParaRPr/>
          </a:p>
          <a:p>
            <a:pPr indent="-228600" lvl="0" marL="228600" rtl="0" algn="l">
              <a:spcBef>
                <a:spcPts val="600"/>
              </a:spcBef>
              <a:spcAft>
                <a:spcPts val="0"/>
              </a:spcAft>
              <a:buSzPts val="1500"/>
              <a:buChar char="■"/>
            </a:pPr>
            <a:r>
              <a:rPr lang="en"/>
              <a:t>The paper tries to establish a compiler and testing framework to evaluate the approximation capabilities of DECAF programming language.</a:t>
            </a:r>
            <a:endParaRPr/>
          </a:p>
          <a:p>
            <a:pPr indent="-228600" lvl="0" marL="228600" rtl="0" algn="l">
              <a:spcBef>
                <a:spcPts val="600"/>
              </a:spcBef>
              <a:spcAft>
                <a:spcPts val="0"/>
              </a:spcAft>
              <a:buSzPts val="1500"/>
              <a:buChar char="■"/>
            </a:pPr>
            <a:r>
              <a:rPr lang="en"/>
              <a:t>The paper tries to provide a platform to measure approximation based on multi-level approximate hardware for architecture oblivious and architecture specific analysis with regards to energy savings.</a:t>
            </a:r>
            <a:endParaRPr/>
          </a:p>
        </p:txBody>
      </p:sp>
      <p:sp>
        <p:nvSpPr>
          <p:cNvPr id="168" name="Google Shape;168;p34"/>
          <p:cNvSpPr txBox="1"/>
          <p:nvPr>
            <p:ph type="title"/>
          </p:nvPr>
        </p:nvSpPr>
        <p:spPr>
          <a:xfrm>
            <a:off x="289956" y="580344"/>
            <a:ext cx="7634700" cy="837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What does the paper address?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5"/>
          <p:cNvSpPr txBox="1"/>
          <p:nvPr>
            <p:ph idx="1" type="body"/>
          </p:nvPr>
        </p:nvSpPr>
        <p:spPr>
          <a:xfrm>
            <a:off x="289950" y="1302025"/>
            <a:ext cx="8484900" cy="3108600"/>
          </a:xfrm>
          <a:prstGeom prst="rect">
            <a:avLst/>
          </a:prstGeom>
          <a:noFill/>
          <a:ln>
            <a:noFill/>
          </a:ln>
        </p:spPr>
        <p:txBody>
          <a:bodyPr anchorCtr="0" anchor="t" bIns="45700" lIns="91425" spcFirstLastPara="1" rIns="91425" wrap="square" tIns="45700">
            <a:noAutofit/>
          </a:bodyPr>
          <a:lstStyle/>
          <a:p>
            <a:pPr indent="-228600" lvl="0" marL="228600" rtl="0" algn="l">
              <a:spcBef>
                <a:spcPts val="0"/>
              </a:spcBef>
              <a:spcAft>
                <a:spcPts val="0"/>
              </a:spcAft>
              <a:buSzPts val="1500"/>
              <a:buChar char="■"/>
            </a:pPr>
            <a:r>
              <a:rPr lang="en"/>
              <a:t>The paper does NOT try to discuss how accurate the results are from the approximation technique. The percentages and values defined in this paper are for probability of correct values, not percent error/margin.</a:t>
            </a:r>
            <a:endParaRPr/>
          </a:p>
          <a:p>
            <a:pPr indent="0" lvl="0" marL="228600" rtl="0" algn="l">
              <a:spcBef>
                <a:spcPts val="0"/>
              </a:spcBef>
              <a:spcAft>
                <a:spcPts val="0"/>
              </a:spcAft>
              <a:buNone/>
            </a:pPr>
            <a:r>
              <a:t/>
            </a:r>
            <a:endParaRPr/>
          </a:p>
          <a:p>
            <a:pPr indent="-228600" lvl="0" marL="228600" rtl="0" algn="l">
              <a:spcBef>
                <a:spcPts val="0"/>
              </a:spcBef>
              <a:spcAft>
                <a:spcPts val="0"/>
              </a:spcAft>
              <a:buSzPts val="1500"/>
              <a:buChar char="■"/>
            </a:pPr>
            <a:r>
              <a:rPr lang="en"/>
              <a:t>The paper does NOT try to define what is considered multi-level approximate hardware, or what criteria is used to evaluate multi-level approximate hardware.</a:t>
            </a:r>
            <a:endParaRPr/>
          </a:p>
          <a:p>
            <a:pPr indent="0" lvl="0" marL="228600" rtl="0" algn="l">
              <a:spcBef>
                <a:spcPts val="0"/>
              </a:spcBef>
              <a:spcAft>
                <a:spcPts val="0"/>
              </a:spcAft>
              <a:buNone/>
            </a:pPr>
            <a:r>
              <a:t/>
            </a:r>
            <a:endParaRPr/>
          </a:p>
          <a:p>
            <a:pPr indent="-228600" lvl="0" marL="228600" rtl="0" algn="l">
              <a:spcBef>
                <a:spcPts val="0"/>
              </a:spcBef>
              <a:spcAft>
                <a:spcPts val="0"/>
              </a:spcAft>
              <a:buSzPts val="1500"/>
              <a:buChar char="■"/>
            </a:pPr>
            <a:r>
              <a:rPr lang="en"/>
              <a:t>The paper does NOT try to compare compiler efficiency or energy savings across multiple computer architectures.</a:t>
            </a:r>
            <a:endParaRPr/>
          </a:p>
        </p:txBody>
      </p:sp>
      <p:sp>
        <p:nvSpPr>
          <p:cNvPr id="175" name="Google Shape;175;p35"/>
          <p:cNvSpPr txBox="1"/>
          <p:nvPr>
            <p:ph type="title"/>
          </p:nvPr>
        </p:nvSpPr>
        <p:spPr>
          <a:xfrm>
            <a:off x="289956" y="580344"/>
            <a:ext cx="7634700" cy="837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What does the paper NOT address</a:t>
            </a:r>
            <a:r>
              <a:rPr lang="en"/>
              <a: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6"/>
          <p:cNvSpPr txBox="1"/>
          <p:nvPr>
            <p:ph type="title"/>
          </p:nvPr>
        </p:nvSpPr>
        <p:spPr>
          <a:xfrm>
            <a:off x="793806" y="2153253"/>
            <a:ext cx="7556400" cy="8370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 sz="6000"/>
              <a:t>Implementation</a:t>
            </a:r>
            <a:endParaRPr sz="60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7"/>
          <p:cNvSpPr txBox="1"/>
          <p:nvPr>
            <p:ph idx="1" type="body"/>
          </p:nvPr>
        </p:nvSpPr>
        <p:spPr>
          <a:xfrm>
            <a:off x="458450" y="1532800"/>
            <a:ext cx="8075700" cy="3198300"/>
          </a:xfrm>
          <a:prstGeom prst="rect">
            <a:avLst/>
          </a:prstGeom>
          <a:noFill/>
          <a:ln>
            <a:noFill/>
          </a:ln>
        </p:spPr>
        <p:txBody>
          <a:bodyPr anchorCtr="0" anchor="t" bIns="45700" lIns="91425" spcFirstLastPara="1" rIns="91425" wrap="square" tIns="45700">
            <a:noAutofit/>
          </a:bodyPr>
          <a:lstStyle/>
          <a:p>
            <a:pPr indent="-228600" lvl="0" marL="228600" rtl="0" algn="l">
              <a:spcBef>
                <a:spcPts val="0"/>
              </a:spcBef>
              <a:spcAft>
                <a:spcPts val="0"/>
              </a:spcAft>
              <a:buSzPts val="1500"/>
              <a:buChar char="■"/>
            </a:pPr>
            <a:r>
              <a:rPr lang="en"/>
              <a:t>DECAF, an Energy-aware Compiler to make Approximation Flexible</a:t>
            </a:r>
            <a:endParaRPr/>
          </a:p>
          <a:p>
            <a:pPr indent="0" lvl="0" marL="228600" rtl="0" algn="l">
              <a:spcBef>
                <a:spcPts val="0"/>
              </a:spcBef>
              <a:spcAft>
                <a:spcPts val="0"/>
              </a:spcAft>
              <a:buNone/>
            </a:pPr>
            <a:r>
              <a:t/>
            </a:r>
            <a:endParaRPr/>
          </a:p>
          <a:p>
            <a:pPr indent="-219075" lvl="0" marL="228600" rtl="0" algn="l">
              <a:spcBef>
                <a:spcPts val="0"/>
              </a:spcBef>
              <a:spcAft>
                <a:spcPts val="0"/>
              </a:spcAft>
              <a:buSzPts val="1350"/>
              <a:buChar char="■"/>
            </a:pPr>
            <a:r>
              <a:rPr lang="en"/>
              <a:t>“</a:t>
            </a:r>
            <a:r>
              <a:rPr lang="en"/>
              <a:t>DECAF’s solver-aided type inference offers an intermediate solution that lets programmers write constraints only where they are most relevant. Combined with code specialization and dynamic tracking, DECAF gives programmers flexible control over the efficiency–accuracy trade-offs offered by approximate hardware.”</a:t>
            </a:r>
            <a:endParaRPr/>
          </a:p>
          <a:p>
            <a:pPr indent="0" lvl="0" marL="228600" rtl="0" algn="l">
              <a:spcBef>
                <a:spcPts val="0"/>
              </a:spcBef>
              <a:spcAft>
                <a:spcPts val="0"/>
              </a:spcAft>
              <a:buNone/>
            </a:pPr>
            <a:r>
              <a:t/>
            </a:r>
            <a:endParaRPr/>
          </a:p>
          <a:p>
            <a:pPr indent="-219075" lvl="0" marL="228600" rtl="0" algn="l">
              <a:spcBef>
                <a:spcPts val="0"/>
              </a:spcBef>
              <a:spcAft>
                <a:spcPts val="0"/>
              </a:spcAft>
              <a:buSzPts val="1350"/>
              <a:buChar char="■"/>
            </a:pPr>
            <a:r>
              <a:rPr lang="en"/>
              <a:t>Driven by user-defined constraints for reliability of correctness</a:t>
            </a:r>
            <a:endParaRPr/>
          </a:p>
          <a:p>
            <a:pPr indent="-142875" lvl="1" marL="457200" rtl="0" algn="l">
              <a:spcBef>
                <a:spcPts val="600"/>
              </a:spcBef>
              <a:spcAft>
                <a:spcPts val="0"/>
              </a:spcAft>
              <a:buSzPts val="1350"/>
              <a:buNone/>
            </a:pPr>
            <a:r>
              <a:t/>
            </a:r>
            <a:endParaRPr/>
          </a:p>
        </p:txBody>
      </p:sp>
      <p:sp>
        <p:nvSpPr>
          <p:cNvPr id="187" name="Google Shape;187;p37"/>
          <p:cNvSpPr txBox="1"/>
          <p:nvPr>
            <p:ph type="title"/>
          </p:nvPr>
        </p:nvSpPr>
        <p:spPr>
          <a:xfrm>
            <a:off x="289956" y="580344"/>
            <a:ext cx="7634700" cy="837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DECAF Description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8"/>
          <p:cNvSpPr txBox="1"/>
          <p:nvPr>
            <p:ph type="title"/>
          </p:nvPr>
        </p:nvSpPr>
        <p:spPr>
          <a:xfrm>
            <a:off x="289956" y="580344"/>
            <a:ext cx="7634700" cy="837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DECAF: Example Syntax</a:t>
            </a:r>
            <a:endParaRPr/>
          </a:p>
        </p:txBody>
      </p:sp>
      <p:pic>
        <p:nvPicPr>
          <p:cNvPr id="194" name="Google Shape;194;p38"/>
          <p:cNvPicPr preferRelativeResize="0"/>
          <p:nvPr/>
        </p:nvPicPr>
        <p:blipFill>
          <a:blip r:embed="rId3">
            <a:alphaModFix/>
          </a:blip>
          <a:stretch>
            <a:fillRect/>
          </a:stretch>
        </p:blipFill>
        <p:spPr>
          <a:xfrm>
            <a:off x="4372418" y="1912550"/>
            <a:ext cx="4328032" cy="1983675"/>
          </a:xfrm>
          <a:prstGeom prst="rect">
            <a:avLst/>
          </a:prstGeom>
          <a:noFill/>
          <a:ln>
            <a:noFill/>
          </a:ln>
        </p:spPr>
      </p:pic>
      <p:pic>
        <p:nvPicPr>
          <p:cNvPr id="195" name="Google Shape;195;p38"/>
          <p:cNvPicPr preferRelativeResize="0"/>
          <p:nvPr/>
        </p:nvPicPr>
        <p:blipFill>
          <a:blip r:embed="rId4">
            <a:alphaModFix/>
          </a:blip>
          <a:stretch>
            <a:fillRect/>
          </a:stretch>
        </p:blipFill>
        <p:spPr>
          <a:xfrm>
            <a:off x="344375" y="2062650"/>
            <a:ext cx="3326425" cy="1834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9"/>
          <p:cNvSpPr txBox="1"/>
          <p:nvPr>
            <p:ph idx="1" type="body"/>
          </p:nvPr>
        </p:nvSpPr>
        <p:spPr>
          <a:xfrm>
            <a:off x="306075" y="1532800"/>
            <a:ext cx="4711500" cy="3326700"/>
          </a:xfrm>
          <a:prstGeom prst="rect">
            <a:avLst/>
          </a:prstGeom>
          <a:noFill/>
          <a:ln>
            <a:noFill/>
          </a:ln>
        </p:spPr>
        <p:txBody>
          <a:bodyPr anchorCtr="0" anchor="t" bIns="45700" lIns="91425" spcFirstLastPara="1" rIns="91425" wrap="square" tIns="45700">
            <a:noAutofit/>
          </a:bodyPr>
          <a:lstStyle/>
          <a:p>
            <a:pPr indent="-203200" lvl="0" marL="228600" rtl="0" algn="l">
              <a:spcBef>
                <a:spcPts val="0"/>
              </a:spcBef>
              <a:spcAft>
                <a:spcPts val="0"/>
              </a:spcAft>
              <a:buSzPts val="1100"/>
              <a:buChar char="■"/>
            </a:pPr>
            <a:r>
              <a:rPr lang="en" sz="1600"/>
              <a:t>Core Concept: Probability of Correctness</a:t>
            </a:r>
            <a:endParaRPr sz="1600"/>
          </a:p>
          <a:p>
            <a:pPr indent="-203200" lvl="0" marL="228600" rtl="0" algn="l">
              <a:spcBef>
                <a:spcPts val="600"/>
              </a:spcBef>
              <a:spcAft>
                <a:spcPts val="0"/>
              </a:spcAft>
              <a:buSzPts val="1100"/>
              <a:buChar char="■"/>
            </a:pPr>
            <a:r>
              <a:rPr lang="en" sz="1600"/>
              <a:t>Based on EnerJ (Java) </a:t>
            </a:r>
            <a:r>
              <a:rPr lang="en" sz="1600" u="sng">
                <a:solidFill>
                  <a:schemeClr val="hlink"/>
                </a:solidFill>
                <a:hlinkClick r:id="rId3"/>
              </a:rPr>
              <a:t>https://homes.cs.washington.edu/~luisceze/publications/Enerj-pldi2011.pdf</a:t>
            </a:r>
            <a:r>
              <a:rPr lang="en" sz="1600"/>
              <a:t> </a:t>
            </a:r>
            <a:endParaRPr sz="1600"/>
          </a:p>
          <a:p>
            <a:pPr indent="-203200" lvl="0" marL="228600" rtl="0" algn="l">
              <a:spcBef>
                <a:spcPts val="600"/>
              </a:spcBef>
              <a:spcAft>
                <a:spcPts val="0"/>
              </a:spcAft>
              <a:buSzPts val="1100"/>
              <a:buChar char="■"/>
            </a:pPr>
            <a:r>
              <a:rPr lang="en" sz="1600"/>
              <a:t>Assumptions - Inputs must be correct</a:t>
            </a:r>
            <a:endParaRPr sz="1600"/>
          </a:p>
          <a:p>
            <a:pPr indent="-203200" lvl="0" marL="228600" rtl="0" algn="l">
              <a:spcBef>
                <a:spcPts val="600"/>
              </a:spcBef>
              <a:spcAft>
                <a:spcPts val="0"/>
              </a:spcAft>
              <a:buSzPts val="1100"/>
              <a:buChar char="■"/>
            </a:pPr>
            <a:r>
              <a:rPr lang="en" sz="1600"/>
              <a:t>Constraints types and operations for DECAF programming language i.e. only Approx(1.0) can be used for if and while</a:t>
            </a:r>
            <a:endParaRPr sz="1600"/>
          </a:p>
          <a:p>
            <a:pPr indent="-203200" lvl="0" marL="228600" rtl="0" algn="l">
              <a:spcBef>
                <a:spcPts val="600"/>
              </a:spcBef>
              <a:spcAft>
                <a:spcPts val="0"/>
              </a:spcAft>
              <a:buSzPts val="1100"/>
              <a:buChar char="■"/>
            </a:pPr>
            <a:r>
              <a:rPr lang="en" sz="1600"/>
              <a:t>Rules for type are defined in Appendix A</a:t>
            </a:r>
            <a:endParaRPr sz="1600"/>
          </a:p>
        </p:txBody>
      </p:sp>
      <p:sp>
        <p:nvSpPr>
          <p:cNvPr id="202" name="Google Shape;202;p39"/>
          <p:cNvSpPr txBox="1"/>
          <p:nvPr>
            <p:ph type="title"/>
          </p:nvPr>
        </p:nvSpPr>
        <p:spPr>
          <a:xfrm>
            <a:off x="289956" y="580344"/>
            <a:ext cx="7634700" cy="837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Probability Type System</a:t>
            </a:r>
            <a:endParaRPr/>
          </a:p>
        </p:txBody>
      </p:sp>
      <p:pic>
        <p:nvPicPr>
          <p:cNvPr id="203" name="Google Shape;203;p39"/>
          <p:cNvPicPr preferRelativeResize="0"/>
          <p:nvPr/>
        </p:nvPicPr>
        <p:blipFill>
          <a:blip r:embed="rId4">
            <a:alphaModFix/>
          </a:blip>
          <a:stretch>
            <a:fillRect/>
          </a:stretch>
        </p:blipFill>
        <p:spPr>
          <a:xfrm>
            <a:off x="6030200" y="544275"/>
            <a:ext cx="2889200" cy="2714075"/>
          </a:xfrm>
          <a:prstGeom prst="rect">
            <a:avLst/>
          </a:prstGeom>
          <a:noFill/>
          <a:ln>
            <a:noFill/>
          </a:ln>
        </p:spPr>
      </p:pic>
      <p:pic>
        <p:nvPicPr>
          <p:cNvPr id="204" name="Google Shape;204;p39"/>
          <p:cNvPicPr preferRelativeResize="0"/>
          <p:nvPr/>
        </p:nvPicPr>
        <p:blipFill>
          <a:blip r:embed="rId5">
            <a:alphaModFix/>
          </a:blip>
          <a:stretch>
            <a:fillRect/>
          </a:stretch>
        </p:blipFill>
        <p:spPr>
          <a:xfrm>
            <a:off x="6460145" y="3336175"/>
            <a:ext cx="1876915" cy="837000"/>
          </a:xfrm>
          <a:prstGeom prst="rect">
            <a:avLst/>
          </a:prstGeom>
          <a:noFill/>
          <a:ln>
            <a:noFill/>
          </a:ln>
        </p:spPr>
      </p:pic>
      <p:pic>
        <p:nvPicPr>
          <p:cNvPr id="205" name="Google Shape;205;p39"/>
          <p:cNvPicPr preferRelativeResize="0"/>
          <p:nvPr/>
        </p:nvPicPr>
        <p:blipFill>
          <a:blip r:embed="rId6">
            <a:alphaModFix/>
          </a:blip>
          <a:stretch>
            <a:fillRect/>
          </a:stretch>
        </p:blipFill>
        <p:spPr>
          <a:xfrm>
            <a:off x="5907025" y="4315825"/>
            <a:ext cx="3179400" cy="6074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40"/>
          <p:cNvSpPr txBox="1"/>
          <p:nvPr>
            <p:ph type="title"/>
          </p:nvPr>
        </p:nvSpPr>
        <p:spPr>
          <a:xfrm>
            <a:off x="289956" y="580344"/>
            <a:ext cx="7634700" cy="837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Inferring Probability Types</a:t>
            </a:r>
            <a:endParaRPr/>
          </a:p>
        </p:txBody>
      </p:sp>
      <p:sp>
        <p:nvSpPr>
          <p:cNvPr id="212" name="Google Shape;212;p40"/>
          <p:cNvSpPr txBox="1"/>
          <p:nvPr>
            <p:ph idx="1" type="body"/>
          </p:nvPr>
        </p:nvSpPr>
        <p:spPr>
          <a:xfrm>
            <a:off x="306075" y="1228000"/>
            <a:ext cx="7289100" cy="3755100"/>
          </a:xfrm>
          <a:prstGeom prst="rect">
            <a:avLst/>
          </a:prstGeom>
          <a:noFill/>
          <a:ln>
            <a:noFill/>
          </a:ln>
        </p:spPr>
        <p:txBody>
          <a:bodyPr anchorCtr="0" anchor="t" bIns="45700" lIns="91425" spcFirstLastPara="1" rIns="91425" wrap="square" tIns="45700">
            <a:noAutofit/>
          </a:bodyPr>
          <a:lstStyle/>
          <a:p>
            <a:pPr indent="-203200" lvl="0" marL="228600" rtl="0" algn="l">
              <a:spcBef>
                <a:spcPts val="0"/>
              </a:spcBef>
              <a:spcAft>
                <a:spcPts val="0"/>
              </a:spcAft>
              <a:buSzPts val="1100"/>
              <a:buChar char="■"/>
            </a:pPr>
            <a:r>
              <a:rPr lang="en" sz="1600"/>
              <a:t>Inference allows for abstraction</a:t>
            </a:r>
            <a:endParaRPr sz="1600"/>
          </a:p>
          <a:p>
            <a:pPr indent="-203200" lvl="0" marL="228600" rtl="0" algn="l">
              <a:spcBef>
                <a:spcPts val="600"/>
              </a:spcBef>
              <a:spcAft>
                <a:spcPts val="0"/>
              </a:spcAft>
              <a:buSzPts val="1100"/>
              <a:buChar char="■"/>
            </a:pPr>
            <a:r>
              <a:rPr lang="en" sz="1600"/>
              <a:t>It would be really annoying to define all the probabilities for every type and operation</a:t>
            </a:r>
            <a:endParaRPr sz="1600"/>
          </a:p>
          <a:p>
            <a:pPr indent="-203200" lvl="0" marL="228600" rtl="0" algn="l">
              <a:spcBef>
                <a:spcPts val="600"/>
              </a:spcBef>
              <a:spcAft>
                <a:spcPts val="0"/>
              </a:spcAft>
              <a:buSzPts val="1100"/>
              <a:buChar char="■"/>
            </a:pPr>
            <a:r>
              <a:rPr lang="en" sz="1600"/>
              <a:t>Attempts to assign inferred probabilities to optimize energy savings by optimizing proxy</a:t>
            </a:r>
            <a:endParaRPr sz="1600"/>
          </a:p>
          <a:p>
            <a:pPr indent="-203200" lvl="0" marL="228600" rtl="0" algn="l">
              <a:spcBef>
                <a:spcPts val="600"/>
              </a:spcBef>
              <a:spcAft>
                <a:spcPts val="0"/>
              </a:spcAft>
              <a:buSzPts val="1100"/>
              <a:buChar char="■"/>
            </a:pPr>
            <a:r>
              <a:rPr lang="en" sz="1600"/>
              <a:t>Continuous, uses SMT solver for analysis and verification</a:t>
            </a:r>
            <a:endParaRPr sz="1600"/>
          </a:p>
          <a:p>
            <a:pPr indent="-203200" lvl="0" marL="228600" rtl="0" algn="l">
              <a:spcBef>
                <a:spcPts val="600"/>
              </a:spcBef>
              <a:spcAft>
                <a:spcPts val="0"/>
              </a:spcAft>
              <a:buSzPts val="1100"/>
              <a:buChar char="■"/>
            </a:pPr>
            <a:r>
              <a:rPr lang="en" sz="1600"/>
              <a:t>Combines traditional procedure cloning with SMT for best function specialization</a:t>
            </a:r>
            <a:endParaRPr sz="1600"/>
          </a:p>
          <a:p>
            <a:pPr indent="-203200" lvl="0" marL="228600" rtl="0" algn="l">
              <a:spcBef>
                <a:spcPts val="600"/>
              </a:spcBef>
              <a:spcAft>
                <a:spcPts val="0"/>
              </a:spcAft>
              <a:buSzPts val="1100"/>
              <a:buChar char="■"/>
            </a:pPr>
            <a:r>
              <a:rPr lang="en" sz="1600"/>
              <a:t>Uses special compile-time parameters to handle unconstrained specialization and recursion to ensure live, bounded code</a:t>
            </a:r>
            <a:endParaRPr sz="1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3"/>
          <p:cNvSpPr txBox="1"/>
          <p:nvPr>
            <p:ph type="title"/>
          </p:nvPr>
        </p:nvSpPr>
        <p:spPr>
          <a:xfrm>
            <a:off x="793806" y="2153253"/>
            <a:ext cx="7556400" cy="8370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 sz="6000"/>
              <a:t>About the Authors</a:t>
            </a:r>
            <a:endParaRPr sz="60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41"/>
          <p:cNvSpPr txBox="1"/>
          <p:nvPr>
            <p:ph type="title"/>
          </p:nvPr>
        </p:nvSpPr>
        <p:spPr>
          <a:xfrm>
            <a:off x="289956" y="580344"/>
            <a:ext cx="7634700" cy="837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Optional Dynamic Tracking</a:t>
            </a:r>
            <a:endParaRPr sz="4000"/>
          </a:p>
        </p:txBody>
      </p:sp>
      <p:sp>
        <p:nvSpPr>
          <p:cNvPr id="219" name="Google Shape;219;p41"/>
          <p:cNvSpPr txBox="1"/>
          <p:nvPr>
            <p:ph idx="1" type="body"/>
          </p:nvPr>
        </p:nvSpPr>
        <p:spPr>
          <a:xfrm>
            <a:off x="153675" y="1685200"/>
            <a:ext cx="5096400" cy="3755100"/>
          </a:xfrm>
          <a:prstGeom prst="rect">
            <a:avLst/>
          </a:prstGeom>
          <a:noFill/>
          <a:ln>
            <a:noFill/>
          </a:ln>
        </p:spPr>
        <p:txBody>
          <a:bodyPr anchorCtr="0" anchor="t" bIns="45700" lIns="91425" spcFirstLastPara="1" rIns="91425" wrap="square" tIns="45700">
            <a:noAutofit/>
          </a:bodyPr>
          <a:lstStyle/>
          <a:p>
            <a:pPr indent="-203200" lvl="0" marL="228600" rtl="0" algn="l">
              <a:spcBef>
                <a:spcPts val="0"/>
              </a:spcBef>
              <a:spcAft>
                <a:spcPts val="0"/>
              </a:spcAft>
              <a:buSzPts val="1100"/>
              <a:buChar char="■"/>
            </a:pPr>
            <a:r>
              <a:rPr lang="en" sz="1600"/>
              <a:t>General dynamic mechanism for control flow at run-time</a:t>
            </a:r>
            <a:endParaRPr sz="1600"/>
          </a:p>
          <a:p>
            <a:pPr indent="-203200" lvl="0" marL="228600" rtl="0" algn="l">
              <a:spcBef>
                <a:spcPts val="600"/>
              </a:spcBef>
              <a:spcAft>
                <a:spcPts val="0"/>
              </a:spcAft>
              <a:buSzPts val="1100"/>
              <a:buChar char="■"/>
            </a:pPr>
            <a:r>
              <a:rPr lang="en" sz="1600"/>
              <a:t>Inspired by gradual and optional typing </a:t>
            </a:r>
            <a:r>
              <a:rPr lang="en" sz="1600" u="sng">
                <a:solidFill>
                  <a:schemeClr val="hlink"/>
                </a:solidFill>
                <a:hlinkClick r:id="rId3"/>
              </a:rPr>
              <a:t>https://www2.ccs.neu.edu/racket/pubs/dls06-tf.pdf</a:t>
            </a:r>
            <a:r>
              <a:rPr lang="en" sz="1600"/>
              <a:t> </a:t>
            </a:r>
            <a:endParaRPr sz="1600"/>
          </a:p>
          <a:p>
            <a:pPr indent="-203200" lvl="0" marL="228600" rtl="0" algn="l">
              <a:spcBef>
                <a:spcPts val="600"/>
              </a:spcBef>
              <a:spcAft>
                <a:spcPts val="0"/>
              </a:spcAft>
              <a:buSzPts val="1100"/>
              <a:buChar char="■"/>
            </a:pPr>
            <a:r>
              <a:rPr lang="en" sz="1600"/>
              <a:t>Convergent algorithms like simulated annealing</a:t>
            </a:r>
            <a:endParaRPr sz="1600"/>
          </a:p>
          <a:p>
            <a:pPr indent="-203200" lvl="0" marL="228600" rtl="0" algn="l">
              <a:spcBef>
                <a:spcPts val="600"/>
              </a:spcBef>
              <a:spcAft>
                <a:spcPts val="0"/>
              </a:spcAft>
              <a:buSzPts val="1100"/>
              <a:buChar char="■"/>
            </a:pPr>
            <a:r>
              <a:rPr lang="en" sz="1600"/>
              <a:t>From experimentation, only </a:t>
            </a:r>
            <a:r>
              <a:rPr lang="en" sz="1600"/>
              <a:t>loop-carried dependency required Dyn parameters</a:t>
            </a:r>
            <a:endParaRPr sz="1600"/>
          </a:p>
          <a:p>
            <a:pPr indent="0" lvl="0" marL="228600" rtl="0" algn="l">
              <a:spcBef>
                <a:spcPts val="600"/>
              </a:spcBef>
              <a:spcAft>
                <a:spcPts val="0"/>
              </a:spcAft>
              <a:buNone/>
            </a:pPr>
            <a:r>
              <a:t/>
            </a:r>
            <a:endParaRPr sz="1600"/>
          </a:p>
        </p:txBody>
      </p:sp>
      <p:pic>
        <p:nvPicPr>
          <p:cNvPr id="220" name="Google Shape;220;p41"/>
          <p:cNvPicPr preferRelativeResize="0"/>
          <p:nvPr/>
        </p:nvPicPr>
        <p:blipFill>
          <a:blip r:embed="rId4">
            <a:alphaModFix/>
          </a:blip>
          <a:stretch>
            <a:fillRect/>
          </a:stretch>
        </p:blipFill>
        <p:spPr>
          <a:xfrm>
            <a:off x="5401775" y="2114544"/>
            <a:ext cx="3314700" cy="914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42"/>
          <p:cNvSpPr txBox="1"/>
          <p:nvPr>
            <p:ph type="title"/>
          </p:nvPr>
        </p:nvSpPr>
        <p:spPr>
          <a:xfrm>
            <a:off x="289956" y="580344"/>
            <a:ext cx="7634700" cy="837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Using the Language</a:t>
            </a:r>
            <a:endParaRPr sz="4000"/>
          </a:p>
        </p:txBody>
      </p:sp>
      <p:sp>
        <p:nvSpPr>
          <p:cNvPr id="227" name="Google Shape;227;p42"/>
          <p:cNvSpPr txBox="1"/>
          <p:nvPr>
            <p:ph idx="1" type="body"/>
          </p:nvPr>
        </p:nvSpPr>
        <p:spPr>
          <a:xfrm>
            <a:off x="306075" y="1228000"/>
            <a:ext cx="7395900" cy="3755100"/>
          </a:xfrm>
          <a:prstGeom prst="rect">
            <a:avLst/>
          </a:prstGeom>
          <a:noFill/>
          <a:ln>
            <a:noFill/>
          </a:ln>
        </p:spPr>
        <p:txBody>
          <a:bodyPr anchorCtr="0" anchor="t" bIns="45700" lIns="91425" spcFirstLastPara="1" rIns="91425" wrap="square" tIns="45700">
            <a:noAutofit/>
          </a:bodyPr>
          <a:lstStyle/>
          <a:p>
            <a:pPr indent="-203200" lvl="0" marL="228600" rtl="0" algn="l">
              <a:spcBef>
                <a:spcPts val="0"/>
              </a:spcBef>
              <a:spcAft>
                <a:spcPts val="0"/>
              </a:spcAft>
              <a:buSzPts val="1100"/>
              <a:buChar char="■"/>
            </a:pPr>
            <a:r>
              <a:rPr lang="en" sz="1600"/>
              <a:t>Constraint Warnings</a:t>
            </a:r>
            <a:endParaRPr sz="1600"/>
          </a:p>
          <a:p>
            <a:pPr indent="-212725" lvl="1" marL="457200" rtl="0" algn="l">
              <a:spcBef>
                <a:spcPts val="600"/>
              </a:spcBef>
              <a:spcAft>
                <a:spcPts val="0"/>
              </a:spcAft>
              <a:buSzPts val="1100"/>
              <a:buChar char="■"/>
            </a:pPr>
            <a:r>
              <a:rPr lang="en" sz="1600"/>
              <a:t>Allows Approx(0.0) - Cannot guarantee accuracy</a:t>
            </a:r>
            <a:endParaRPr sz="1600"/>
          </a:p>
          <a:p>
            <a:pPr indent="-212725" lvl="1" marL="457200" rtl="0" algn="l">
              <a:spcBef>
                <a:spcPts val="600"/>
              </a:spcBef>
              <a:spcAft>
                <a:spcPts val="0"/>
              </a:spcAft>
              <a:buSzPts val="1100"/>
              <a:buChar char="■"/>
            </a:pPr>
            <a:r>
              <a:rPr lang="en" sz="1600"/>
              <a:t>Forces Approx(1.0) - No optimization</a:t>
            </a:r>
            <a:endParaRPr sz="1600"/>
          </a:p>
          <a:p>
            <a:pPr indent="0" lvl="0" marL="228600" rtl="0" algn="l">
              <a:spcBef>
                <a:spcPts val="600"/>
              </a:spcBef>
              <a:spcAft>
                <a:spcPts val="0"/>
              </a:spcAft>
              <a:buNone/>
            </a:pPr>
            <a:r>
              <a:t/>
            </a:r>
            <a:endParaRPr sz="1600"/>
          </a:p>
          <a:p>
            <a:pPr indent="-203200" lvl="0" marL="228600" rtl="0" algn="l">
              <a:spcBef>
                <a:spcPts val="600"/>
              </a:spcBef>
              <a:spcAft>
                <a:spcPts val="0"/>
              </a:spcAft>
              <a:buSzPts val="1100"/>
              <a:buChar char="■"/>
            </a:pPr>
            <a:r>
              <a:rPr lang="en" sz="1600"/>
              <a:t>Hardware profiles</a:t>
            </a:r>
            <a:endParaRPr sz="1600"/>
          </a:p>
          <a:p>
            <a:pPr indent="-212725" lvl="1" marL="457200" rtl="0" algn="l">
              <a:spcBef>
                <a:spcPts val="600"/>
              </a:spcBef>
              <a:spcAft>
                <a:spcPts val="0"/>
              </a:spcAft>
              <a:buSzPts val="1100"/>
              <a:buChar char="■"/>
            </a:pPr>
            <a:r>
              <a:rPr lang="en" sz="1600"/>
              <a:t>A priori hardware profile</a:t>
            </a:r>
            <a:endParaRPr sz="1600"/>
          </a:p>
          <a:p>
            <a:pPr indent="0" lvl="0" marL="228600" rtl="0" algn="l">
              <a:spcBef>
                <a:spcPts val="600"/>
              </a:spcBef>
              <a:spcAft>
                <a:spcPts val="0"/>
              </a:spcAft>
              <a:buNone/>
            </a:pPr>
            <a:r>
              <a:t/>
            </a:r>
            <a:endParaRPr sz="1600"/>
          </a:p>
          <a:p>
            <a:pPr indent="-212725" lvl="0" marL="228600" rtl="0" algn="l">
              <a:spcBef>
                <a:spcPts val="600"/>
              </a:spcBef>
              <a:spcAft>
                <a:spcPts val="0"/>
              </a:spcAft>
              <a:buSzPts val="1100"/>
              <a:buChar char="■"/>
            </a:pPr>
            <a:r>
              <a:rPr lang="en" sz="1600"/>
              <a:t>Probability maps used to track types across various probability constraints</a:t>
            </a:r>
            <a:endParaRPr sz="16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43"/>
          <p:cNvSpPr txBox="1"/>
          <p:nvPr>
            <p:ph type="title"/>
          </p:nvPr>
        </p:nvSpPr>
        <p:spPr>
          <a:xfrm>
            <a:off x="793806" y="2153253"/>
            <a:ext cx="7556400" cy="8370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 sz="6000"/>
              <a:t>Experimental Results</a:t>
            </a:r>
            <a:endParaRPr sz="60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44"/>
          <p:cNvSpPr txBox="1"/>
          <p:nvPr>
            <p:ph type="title"/>
          </p:nvPr>
        </p:nvSpPr>
        <p:spPr>
          <a:xfrm>
            <a:off x="289956" y="580344"/>
            <a:ext cx="7634700" cy="837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sz="3200"/>
              <a:t>Results: Experimental Setup</a:t>
            </a:r>
            <a:endParaRPr/>
          </a:p>
        </p:txBody>
      </p:sp>
      <p:sp>
        <p:nvSpPr>
          <p:cNvPr id="239" name="Google Shape;239;p44"/>
          <p:cNvSpPr txBox="1"/>
          <p:nvPr>
            <p:ph idx="1" type="body"/>
          </p:nvPr>
        </p:nvSpPr>
        <p:spPr>
          <a:xfrm>
            <a:off x="458471" y="1304200"/>
            <a:ext cx="8030100" cy="3326700"/>
          </a:xfrm>
          <a:prstGeom prst="rect">
            <a:avLst/>
          </a:prstGeom>
          <a:noFill/>
          <a:ln>
            <a:noFill/>
          </a:ln>
        </p:spPr>
        <p:txBody>
          <a:bodyPr anchorCtr="0" anchor="t" bIns="45700" lIns="91425" spcFirstLastPara="1" rIns="91425" wrap="square" tIns="45700">
            <a:noAutofit/>
          </a:bodyPr>
          <a:lstStyle/>
          <a:p>
            <a:pPr indent="-203200" lvl="0" marL="228600" rtl="0" algn="l">
              <a:spcBef>
                <a:spcPts val="0"/>
              </a:spcBef>
              <a:spcAft>
                <a:spcPts val="0"/>
              </a:spcAft>
              <a:buSzPts val="1100"/>
              <a:buChar char="■"/>
            </a:pPr>
            <a:r>
              <a:rPr lang="en" sz="1600"/>
              <a:t>Experimental Framework</a:t>
            </a:r>
            <a:endParaRPr sz="1600"/>
          </a:p>
          <a:p>
            <a:pPr indent="-203200" lvl="1" marL="457200" rtl="0" algn="l">
              <a:spcBef>
                <a:spcPts val="600"/>
              </a:spcBef>
              <a:spcAft>
                <a:spcPts val="0"/>
              </a:spcAft>
              <a:buSzPts val="950"/>
              <a:buChar char="■"/>
            </a:pPr>
            <a:r>
              <a:rPr lang="en" sz="1400"/>
              <a:t>Approximate processor architecture </a:t>
            </a:r>
            <a:endParaRPr sz="1400"/>
          </a:p>
          <a:p>
            <a:pPr indent="-203200" lvl="2" marL="685800" rtl="0" algn="l">
              <a:spcBef>
                <a:spcPts val="600"/>
              </a:spcBef>
              <a:spcAft>
                <a:spcPts val="0"/>
              </a:spcAft>
              <a:buSzPts val="950"/>
              <a:buChar char="■"/>
            </a:pPr>
            <a:r>
              <a:rPr lang="en" sz="1400"/>
              <a:t>No specific CPU design (Architecture Oblivious vs. Architecture Specific)</a:t>
            </a:r>
            <a:endParaRPr sz="1400"/>
          </a:p>
          <a:p>
            <a:pPr indent="-203200" lvl="2" marL="685800" rtl="0" algn="l">
              <a:spcBef>
                <a:spcPts val="600"/>
              </a:spcBef>
              <a:spcAft>
                <a:spcPts val="0"/>
              </a:spcAft>
              <a:buSzPts val="950"/>
              <a:buChar char="■"/>
            </a:pPr>
            <a:r>
              <a:rPr lang="en" sz="1400"/>
              <a:t>Simulated infrastructure with tunable instruction reliabilities </a:t>
            </a:r>
            <a:endParaRPr sz="1400"/>
          </a:p>
          <a:p>
            <a:pPr indent="-203200" lvl="2" marL="685800" rtl="0" algn="l">
              <a:spcBef>
                <a:spcPts val="600"/>
              </a:spcBef>
              <a:spcAft>
                <a:spcPts val="0"/>
              </a:spcAft>
              <a:buSzPts val="950"/>
              <a:buChar char="■"/>
            </a:pPr>
            <a:r>
              <a:rPr lang="en" sz="1400"/>
              <a:t>Z3 SMT is used to find operator reliabilities, minimize objective function, and determine satisfiability</a:t>
            </a:r>
            <a:endParaRPr sz="1400"/>
          </a:p>
          <a:p>
            <a:pPr indent="-203200" lvl="1" marL="457200" rtl="0" algn="l">
              <a:spcBef>
                <a:spcPts val="600"/>
              </a:spcBef>
              <a:spcAft>
                <a:spcPts val="0"/>
              </a:spcAft>
              <a:buSzPts val="950"/>
              <a:buChar char="■"/>
            </a:pPr>
            <a:r>
              <a:rPr lang="en" sz="1400"/>
              <a:t>E</a:t>
            </a:r>
            <a:r>
              <a:rPr lang="en" sz="1400"/>
              <a:t>nerJ Extension and EnerJ Benchmark Suite (Java)</a:t>
            </a:r>
            <a:endParaRPr sz="1400"/>
          </a:p>
          <a:p>
            <a:pPr indent="-203200" lvl="2" marL="685800" rtl="0" algn="l">
              <a:spcBef>
                <a:spcPts val="600"/>
              </a:spcBef>
              <a:spcAft>
                <a:spcPts val="0"/>
              </a:spcAft>
              <a:buSzPts val="950"/>
              <a:buChar char="■"/>
            </a:pPr>
            <a:r>
              <a:rPr lang="en" sz="1400"/>
              <a:t>Optimize programs as static proxy for dynamic behavior by measuring dynamic executions</a:t>
            </a:r>
            <a:endParaRPr sz="1400"/>
          </a:p>
          <a:p>
            <a:pPr indent="-203200" lvl="0" marL="228600" rtl="0" algn="l">
              <a:spcBef>
                <a:spcPts val="600"/>
              </a:spcBef>
              <a:spcAft>
                <a:spcPts val="0"/>
              </a:spcAft>
              <a:buSzPts val="950"/>
              <a:buChar char="■"/>
            </a:pPr>
            <a:r>
              <a:rPr lang="en" sz="1600"/>
              <a:t>Hardware Setup</a:t>
            </a:r>
            <a:endParaRPr sz="1600"/>
          </a:p>
          <a:p>
            <a:pPr indent="-203200" lvl="1" marL="457200" rtl="0" algn="l">
              <a:spcBef>
                <a:spcPts val="600"/>
              </a:spcBef>
              <a:spcAft>
                <a:spcPts val="0"/>
              </a:spcAft>
              <a:buSzPts val="950"/>
              <a:buChar char="■"/>
            </a:pPr>
            <a:r>
              <a:rPr lang="en" sz="1400"/>
              <a:t>4-core, 2.9 GHz Intel Xeon, 2-way SMT, 8 GB RAM, Linux, OpenJDK 1.7.0 VM, Z3 Version 4.3.1</a:t>
            </a:r>
            <a:endParaRPr sz="1400"/>
          </a:p>
          <a:p>
            <a:pPr indent="-215900" lvl="0" marL="228600" rtl="0" algn="l">
              <a:spcBef>
                <a:spcPts val="600"/>
              </a:spcBef>
              <a:spcAft>
                <a:spcPts val="0"/>
              </a:spcAft>
              <a:buSzPts val="1150"/>
              <a:buChar char="■"/>
            </a:pPr>
            <a:r>
              <a:rPr lang="en" sz="1600"/>
              <a:t>Raw Data: </a:t>
            </a:r>
            <a:r>
              <a:rPr lang="en" sz="1600" u="sng">
                <a:solidFill>
                  <a:schemeClr val="hlink"/>
                </a:solidFill>
                <a:hlinkClick r:id="rId3"/>
              </a:rPr>
              <a:t>http://sampa.cs.washington.edu/decaf</a:t>
            </a:r>
            <a:r>
              <a:rPr lang="en" sz="1600"/>
              <a:t> </a:t>
            </a:r>
            <a:endParaRPr sz="16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45"/>
          <p:cNvSpPr txBox="1"/>
          <p:nvPr>
            <p:ph type="title"/>
          </p:nvPr>
        </p:nvSpPr>
        <p:spPr>
          <a:xfrm>
            <a:off x="289956" y="580344"/>
            <a:ext cx="7634700" cy="837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sz="3200"/>
              <a:t>Results: Benchmarks and Build Times</a:t>
            </a:r>
            <a:endParaRPr/>
          </a:p>
        </p:txBody>
      </p:sp>
      <p:pic>
        <p:nvPicPr>
          <p:cNvPr id="246" name="Google Shape;246;p45"/>
          <p:cNvPicPr preferRelativeResize="0"/>
          <p:nvPr/>
        </p:nvPicPr>
        <p:blipFill>
          <a:blip r:embed="rId3">
            <a:alphaModFix/>
          </a:blip>
          <a:stretch>
            <a:fillRect/>
          </a:stretch>
        </p:blipFill>
        <p:spPr>
          <a:xfrm>
            <a:off x="152400" y="1408844"/>
            <a:ext cx="8839202" cy="301216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46"/>
          <p:cNvSpPr txBox="1"/>
          <p:nvPr>
            <p:ph type="title"/>
          </p:nvPr>
        </p:nvSpPr>
        <p:spPr>
          <a:xfrm>
            <a:off x="289956" y="580344"/>
            <a:ext cx="7634700" cy="837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sz="3200"/>
              <a:t>Results: Hardware Influence </a:t>
            </a:r>
            <a:endParaRPr/>
          </a:p>
        </p:txBody>
      </p:sp>
      <p:pic>
        <p:nvPicPr>
          <p:cNvPr id="253" name="Google Shape;253;p46"/>
          <p:cNvPicPr preferRelativeResize="0"/>
          <p:nvPr/>
        </p:nvPicPr>
        <p:blipFill>
          <a:blip r:embed="rId3">
            <a:alphaModFix/>
          </a:blip>
          <a:stretch>
            <a:fillRect/>
          </a:stretch>
        </p:blipFill>
        <p:spPr>
          <a:xfrm>
            <a:off x="5925476" y="1270325"/>
            <a:ext cx="2499524" cy="3493226"/>
          </a:xfrm>
          <a:prstGeom prst="rect">
            <a:avLst/>
          </a:prstGeom>
          <a:noFill/>
          <a:ln>
            <a:noFill/>
          </a:ln>
        </p:spPr>
      </p:pic>
      <p:sp>
        <p:nvSpPr>
          <p:cNvPr id="254" name="Google Shape;254;p46"/>
          <p:cNvSpPr txBox="1"/>
          <p:nvPr>
            <p:ph idx="1" type="body"/>
          </p:nvPr>
        </p:nvSpPr>
        <p:spPr>
          <a:xfrm>
            <a:off x="458450" y="1456600"/>
            <a:ext cx="4924800" cy="3198300"/>
          </a:xfrm>
          <a:prstGeom prst="rect">
            <a:avLst/>
          </a:prstGeom>
          <a:noFill/>
          <a:ln>
            <a:noFill/>
          </a:ln>
        </p:spPr>
        <p:txBody>
          <a:bodyPr anchorCtr="0" anchor="t" bIns="45700" lIns="91425" spcFirstLastPara="1" rIns="91425" wrap="square" tIns="45700">
            <a:noAutofit/>
          </a:bodyPr>
          <a:lstStyle/>
          <a:p>
            <a:pPr indent="-228600" lvl="0" marL="228600" rtl="0" algn="l">
              <a:spcBef>
                <a:spcPts val="0"/>
              </a:spcBef>
              <a:spcAft>
                <a:spcPts val="0"/>
              </a:spcAft>
              <a:buSzPts val="1500"/>
              <a:buChar char="■"/>
            </a:pPr>
            <a:r>
              <a:rPr lang="en"/>
              <a:t>Added levels of hardware approximation and probabilities of correctness improve assignment of approximate operations.</a:t>
            </a:r>
            <a:endParaRPr/>
          </a:p>
          <a:p>
            <a:pPr indent="0" lvl="0" marL="228600" rtl="0" algn="l">
              <a:spcBef>
                <a:spcPts val="0"/>
              </a:spcBef>
              <a:spcAft>
                <a:spcPts val="0"/>
              </a:spcAft>
              <a:buNone/>
            </a:pPr>
            <a:r>
              <a:t/>
            </a:r>
            <a:endParaRPr/>
          </a:p>
          <a:p>
            <a:pPr indent="-219075" lvl="0" marL="228600" rtl="0" algn="l">
              <a:spcBef>
                <a:spcPts val="0"/>
              </a:spcBef>
              <a:spcAft>
                <a:spcPts val="0"/>
              </a:spcAft>
              <a:buSzPts val="1350"/>
              <a:buChar char="■"/>
            </a:pPr>
            <a:r>
              <a:rPr lang="en"/>
              <a:t>Specific hardware profiling improves approximate operation assignments as well.</a:t>
            </a:r>
            <a:endParaRPr/>
          </a:p>
          <a:p>
            <a:pPr indent="0" lvl="0" marL="0" rtl="0" algn="l">
              <a:spcBef>
                <a:spcPts val="0"/>
              </a:spcBef>
              <a:spcAft>
                <a:spcPts val="0"/>
              </a:spcAft>
              <a:buNone/>
            </a:pPr>
            <a:r>
              <a:t/>
            </a:r>
            <a:endParaRPr/>
          </a:p>
          <a:p>
            <a:pPr indent="-142875" lvl="1" marL="457200" rtl="0" algn="l">
              <a:spcBef>
                <a:spcPts val="600"/>
              </a:spcBef>
              <a:spcAft>
                <a:spcPts val="0"/>
              </a:spcAft>
              <a:buSzPts val="1350"/>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7"/>
          <p:cNvSpPr txBox="1"/>
          <p:nvPr>
            <p:ph type="title"/>
          </p:nvPr>
        </p:nvSpPr>
        <p:spPr>
          <a:xfrm>
            <a:off x="289950" y="580350"/>
            <a:ext cx="8753400" cy="837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sz="3200"/>
              <a:t>Results: Operator Probabilities for Benchmarks</a:t>
            </a:r>
            <a:endParaRPr/>
          </a:p>
        </p:txBody>
      </p:sp>
      <p:pic>
        <p:nvPicPr>
          <p:cNvPr id="261" name="Google Shape;261;p47"/>
          <p:cNvPicPr preferRelativeResize="0"/>
          <p:nvPr/>
        </p:nvPicPr>
        <p:blipFill>
          <a:blip r:embed="rId3">
            <a:alphaModFix/>
          </a:blip>
          <a:stretch>
            <a:fillRect/>
          </a:stretch>
        </p:blipFill>
        <p:spPr>
          <a:xfrm>
            <a:off x="914400" y="1264944"/>
            <a:ext cx="7319103" cy="342135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8"/>
          <p:cNvSpPr txBox="1"/>
          <p:nvPr>
            <p:ph type="title"/>
          </p:nvPr>
        </p:nvSpPr>
        <p:spPr>
          <a:xfrm>
            <a:off x="289956" y="580344"/>
            <a:ext cx="7634700" cy="837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sz="3200"/>
              <a:t>Results</a:t>
            </a:r>
            <a:endParaRPr/>
          </a:p>
        </p:txBody>
      </p:sp>
      <p:pic>
        <p:nvPicPr>
          <p:cNvPr id="268" name="Google Shape;268;p48"/>
          <p:cNvPicPr preferRelativeResize="0"/>
          <p:nvPr/>
        </p:nvPicPr>
        <p:blipFill>
          <a:blip r:embed="rId3">
            <a:alphaModFix/>
          </a:blip>
          <a:stretch>
            <a:fillRect/>
          </a:stretch>
        </p:blipFill>
        <p:spPr>
          <a:xfrm>
            <a:off x="5242175" y="861925"/>
            <a:ext cx="3501800" cy="3993274"/>
          </a:xfrm>
          <a:prstGeom prst="rect">
            <a:avLst/>
          </a:prstGeom>
          <a:noFill/>
          <a:ln>
            <a:noFill/>
          </a:ln>
        </p:spPr>
      </p:pic>
      <p:sp>
        <p:nvSpPr>
          <p:cNvPr id="269" name="Google Shape;269;p48"/>
          <p:cNvSpPr txBox="1"/>
          <p:nvPr>
            <p:ph idx="1" type="body"/>
          </p:nvPr>
        </p:nvSpPr>
        <p:spPr>
          <a:xfrm>
            <a:off x="381975" y="1159675"/>
            <a:ext cx="4797000" cy="3198300"/>
          </a:xfrm>
          <a:prstGeom prst="rect">
            <a:avLst/>
          </a:prstGeom>
          <a:noFill/>
          <a:ln>
            <a:noFill/>
          </a:ln>
        </p:spPr>
        <p:txBody>
          <a:bodyPr anchorCtr="0" anchor="t" bIns="45700" lIns="91425" spcFirstLastPara="1" rIns="91425" wrap="square" tIns="45700">
            <a:noAutofit/>
          </a:bodyPr>
          <a:lstStyle/>
          <a:p>
            <a:pPr indent="-228600" lvl="0" marL="228600" rtl="0" algn="l">
              <a:spcBef>
                <a:spcPts val="0"/>
              </a:spcBef>
              <a:spcAft>
                <a:spcPts val="0"/>
              </a:spcAft>
              <a:buSzPts val="1500"/>
              <a:buChar char="■"/>
            </a:pPr>
            <a:r>
              <a:rPr lang="en"/>
              <a:t>Illustration of what approximate hardware probability ranges were most utilized in applications</a:t>
            </a:r>
            <a:endParaRPr/>
          </a:p>
          <a:p>
            <a:pPr indent="0" lvl="0" marL="228600" rtl="0" algn="l">
              <a:spcBef>
                <a:spcPts val="0"/>
              </a:spcBef>
              <a:spcAft>
                <a:spcPts val="0"/>
              </a:spcAft>
              <a:buNone/>
            </a:pPr>
            <a:r>
              <a:t/>
            </a:r>
            <a:endParaRPr/>
          </a:p>
          <a:p>
            <a:pPr indent="-219075" lvl="0" marL="228600" rtl="0" algn="l">
              <a:spcBef>
                <a:spcPts val="0"/>
              </a:spcBef>
              <a:spcAft>
                <a:spcPts val="0"/>
              </a:spcAft>
              <a:buSzPts val="1350"/>
              <a:buChar char="■"/>
            </a:pPr>
            <a:r>
              <a:rPr lang="en"/>
              <a:t>Most results fall within the range of approximate operation probabilities fall within the range the describe as most optimal (0.99 ≤ p ≤ 0.99999999)</a:t>
            </a:r>
            <a:endParaRPr/>
          </a:p>
          <a:p>
            <a:pPr indent="0" lvl="0" marL="228600" rtl="0" algn="l">
              <a:spcBef>
                <a:spcPts val="0"/>
              </a:spcBef>
              <a:spcAft>
                <a:spcPts val="0"/>
              </a:spcAft>
              <a:buNone/>
            </a:pPr>
            <a:r>
              <a:t/>
            </a:r>
            <a:endParaRPr/>
          </a:p>
          <a:p>
            <a:pPr indent="-219075" lvl="0" marL="228600" rtl="0" algn="l">
              <a:spcBef>
                <a:spcPts val="0"/>
              </a:spcBef>
              <a:spcAft>
                <a:spcPts val="0"/>
              </a:spcAft>
              <a:buSzPts val="1350"/>
              <a:buChar char="■"/>
            </a:pPr>
            <a:r>
              <a:rPr lang="en"/>
              <a:t>Imagefill also showed outlier performance in other tests</a:t>
            </a:r>
            <a:endParaRPr/>
          </a:p>
          <a:p>
            <a:pPr indent="-142875" lvl="1" marL="457200" rtl="0" algn="l">
              <a:spcBef>
                <a:spcPts val="600"/>
              </a:spcBef>
              <a:spcAft>
                <a:spcPts val="0"/>
              </a:spcAft>
              <a:buSzPts val="1350"/>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9"/>
          <p:cNvSpPr txBox="1"/>
          <p:nvPr>
            <p:ph type="title"/>
          </p:nvPr>
        </p:nvSpPr>
        <p:spPr>
          <a:xfrm>
            <a:off x="289956" y="580344"/>
            <a:ext cx="7634700" cy="837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sz="3200"/>
              <a:t>Results: Energy Savings for Benchmarks</a:t>
            </a:r>
            <a:endParaRPr/>
          </a:p>
        </p:txBody>
      </p:sp>
      <p:pic>
        <p:nvPicPr>
          <p:cNvPr id="276" name="Google Shape;276;p49"/>
          <p:cNvPicPr preferRelativeResize="0"/>
          <p:nvPr/>
        </p:nvPicPr>
        <p:blipFill>
          <a:blip r:embed="rId3">
            <a:alphaModFix/>
          </a:blip>
          <a:stretch>
            <a:fillRect/>
          </a:stretch>
        </p:blipFill>
        <p:spPr>
          <a:xfrm>
            <a:off x="2450289" y="1417351"/>
            <a:ext cx="4136875" cy="33489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50"/>
          <p:cNvSpPr txBox="1"/>
          <p:nvPr>
            <p:ph type="title"/>
          </p:nvPr>
        </p:nvSpPr>
        <p:spPr>
          <a:xfrm>
            <a:off x="793806" y="2153253"/>
            <a:ext cx="7556400" cy="8370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 sz="6000"/>
              <a:t>Further Discussion</a:t>
            </a:r>
            <a:endParaRPr sz="6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1" name="Shape 101"/>
        <p:cNvGrpSpPr/>
        <p:nvPr/>
      </p:nvGrpSpPr>
      <p:grpSpPr>
        <a:xfrm>
          <a:off x="0" y="0"/>
          <a:ext cx="0" cy="0"/>
          <a:chOff x="0" y="0"/>
          <a:chExt cx="0" cy="0"/>
        </a:xfrm>
      </p:grpSpPr>
      <p:sp>
        <p:nvSpPr>
          <p:cNvPr id="102" name="Google Shape;102;p24"/>
          <p:cNvSpPr txBox="1"/>
          <p:nvPr>
            <p:ph idx="1" type="body"/>
          </p:nvPr>
        </p:nvSpPr>
        <p:spPr>
          <a:xfrm>
            <a:off x="289949" y="1302025"/>
            <a:ext cx="8404800" cy="3108600"/>
          </a:xfrm>
          <a:prstGeom prst="rect">
            <a:avLst/>
          </a:prstGeom>
          <a:noFill/>
          <a:ln>
            <a:noFill/>
          </a:ln>
        </p:spPr>
        <p:txBody>
          <a:bodyPr anchorCtr="0" anchor="t" bIns="45700" lIns="91425" spcFirstLastPara="1" rIns="91425" wrap="square" tIns="45700">
            <a:noAutofit/>
          </a:bodyPr>
          <a:lstStyle/>
          <a:p>
            <a:pPr indent="-215900" lvl="0" marL="228600" rtl="0" algn="l">
              <a:spcBef>
                <a:spcPts val="0"/>
              </a:spcBef>
              <a:spcAft>
                <a:spcPts val="0"/>
              </a:spcAft>
              <a:buSzPts val="1300"/>
              <a:buChar char="■"/>
            </a:pPr>
            <a:r>
              <a:rPr lang="en" sz="1800"/>
              <a:t>Brett Boston - Currently a Graduate Student at MIT in the Computer Science and Artificial Intelligence Lab. He was an undergraduate student at the University of Washington with Adrian Sampson under Dan Grossman and Luis Ceze. </a:t>
            </a:r>
            <a:endParaRPr sz="1800"/>
          </a:p>
          <a:p>
            <a:pPr indent="-225425" lvl="1" marL="457200" rtl="0" algn="l">
              <a:spcBef>
                <a:spcPts val="0"/>
              </a:spcBef>
              <a:spcAft>
                <a:spcPts val="0"/>
              </a:spcAft>
              <a:buSzPts val="1300"/>
              <a:buChar char="■"/>
            </a:pPr>
            <a:r>
              <a:rPr lang="en" sz="1800" u="sng">
                <a:solidFill>
                  <a:schemeClr val="accent4"/>
                </a:solidFill>
                <a:hlinkClick r:id="rId3">
                  <a:extLst>
                    <a:ext uri="{A12FA001-AC4F-418D-AE19-62706E023703}">
                      <ahyp:hlinkClr val="tx"/>
                    </a:ext>
                  </a:extLst>
                </a:hlinkClick>
              </a:rPr>
              <a:t>https://people.csail.mit.edu/boston/</a:t>
            </a:r>
            <a:r>
              <a:rPr lang="en" sz="1800"/>
              <a:t> </a:t>
            </a:r>
            <a:endParaRPr sz="1800"/>
          </a:p>
          <a:p>
            <a:pPr indent="0" lvl="0" marL="0" rtl="0" algn="l">
              <a:spcBef>
                <a:spcPts val="0"/>
              </a:spcBef>
              <a:spcAft>
                <a:spcPts val="0"/>
              </a:spcAft>
              <a:buNone/>
            </a:pPr>
            <a:r>
              <a:t/>
            </a:r>
            <a:endParaRPr/>
          </a:p>
          <a:p>
            <a:pPr indent="-215900" lvl="0" marL="228600" rtl="0" algn="l">
              <a:spcBef>
                <a:spcPts val="0"/>
              </a:spcBef>
              <a:spcAft>
                <a:spcPts val="0"/>
              </a:spcAft>
              <a:buSzPts val="1300"/>
              <a:buChar char="■"/>
            </a:pPr>
            <a:r>
              <a:rPr lang="en" sz="1800"/>
              <a:t>Adrian Sampson - Currently an Assistant Professor at Cornell University. He graduated with a Ph.D from the University of Washington in 2015 under Luis Ceze and Dan Grossman. His research is primarily in computer architecture and programming languages. Specifically, we look at many of his programming language papers involving approximate computing. </a:t>
            </a:r>
            <a:endParaRPr sz="1800"/>
          </a:p>
          <a:p>
            <a:pPr indent="-225425" lvl="1" marL="457200" rtl="0" algn="l">
              <a:spcBef>
                <a:spcPts val="0"/>
              </a:spcBef>
              <a:spcAft>
                <a:spcPts val="0"/>
              </a:spcAft>
              <a:buSzPts val="1300"/>
              <a:buChar char="■"/>
            </a:pPr>
            <a:r>
              <a:rPr lang="en" sz="1800" u="sng">
                <a:solidFill>
                  <a:schemeClr val="accent4"/>
                </a:solidFill>
                <a:hlinkClick r:id="rId4">
                  <a:extLst>
                    <a:ext uri="{A12FA001-AC4F-418D-AE19-62706E023703}">
                      <ahyp:hlinkClr val="tx"/>
                    </a:ext>
                  </a:extLst>
                </a:hlinkClick>
              </a:rPr>
              <a:t>http://www.cs.cornell.edu/~asampson/</a:t>
            </a:r>
            <a:r>
              <a:rPr lang="en" sz="1800"/>
              <a:t> </a:t>
            </a:r>
            <a:endParaRPr sz="1800"/>
          </a:p>
        </p:txBody>
      </p:sp>
      <p:sp>
        <p:nvSpPr>
          <p:cNvPr id="103" name="Google Shape;103;p24"/>
          <p:cNvSpPr txBox="1"/>
          <p:nvPr>
            <p:ph type="title"/>
          </p:nvPr>
        </p:nvSpPr>
        <p:spPr>
          <a:xfrm>
            <a:off x="289956" y="580344"/>
            <a:ext cx="7556400" cy="837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About the Authors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51"/>
          <p:cNvSpPr txBox="1"/>
          <p:nvPr>
            <p:ph type="title"/>
          </p:nvPr>
        </p:nvSpPr>
        <p:spPr>
          <a:xfrm>
            <a:off x="289956" y="580344"/>
            <a:ext cx="7556400" cy="837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Further Discussion</a:t>
            </a:r>
            <a:endParaRPr/>
          </a:p>
        </p:txBody>
      </p:sp>
      <p:sp>
        <p:nvSpPr>
          <p:cNvPr id="288" name="Google Shape;288;p51"/>
          <p:cNvSpPr txBox="1"/>
          <p:nvPr>
            <p:ph idx="1" type="body"/>
          </p:nvPr>
        </p:nvSpPr>
        <p:spPr>
          <a:xfrm>
            <a:off x="289950" y="1225825"/>
            <a:ext cx="8404800" cy="3814500"/>
          </a:xfrm>
          <a:prstGeom prst="rect">
            <a:avLst/>
          </a:prstGeom>
          <a:noFill/>
          <a:ln>
            <a:noFill/>
          </a:ln>
        </p:spPr>
        <p:txBody>
          <a:bodyPr anchorCtr="0" anchor="t" bIns="45700" lIns="91425" spcFirstLastPara="1" rIns="91425" wrap="square" tIns="45700">
            <a:noAutofit/>
          </a:bodyPr>
          <a:lstStyle/>
          <a:p>
            <a:pPr indent="-215900" lvl="0" marL="228600" rtl="0" algn="l">
              <a:spcBef>
                <a:spcPts val="0"/>
              </a:spcBef>
              <a:spcAft>
                <a:spcPts val="0"/>
              </a:spcAft>
              <a:buSzPts val="1300"/>
              <a:buChar char="■"/>
            </a:pPr>
            <a:r>
              <a:rPr lang="en" sz="1800"/>
              <a:t>Results require previous background knowledge to understand. </a:t>
            </a:r>
            <a:endParaRPr sz="1800"/>
          </a:p>
          <a:p>
            <a:pPr indent="-225425" lvl="1" marL="457200" rtl="0" algn="l">
              <a:spcBef>
                <a:spcPts val="0"/>
              </a:spcBef>
              <a:spcAft>
                <a:spcPts val="0"/>
              </a:spcAft>
              <a:buSzPts val="1300"/>
              <a:buChar char="■"/>
            </a:pPr>
            <a:r>
              <a:rPr lang="en" sz="1800"/>
              <a:t>EnerJ </a:t>
            </a:r>
            <a:endParaRPr sz="1800"/>
          </a:p>
          <a:p>
            <a:pPr indent="-228600" lvl="1" marL="457200" rtl="0" algn="l">
              <a:spcBef>
                <a:spcPts val="0"/>
              </a:spcBef>
              <a:spcAft>
                <a:spcPts val="0"/>
              </a:spcAft>
              <a:buSzPts val="1350"/>
              <a:buChar char="■"/>
            </a:pPr>
            <a:r>
              <a:rPr lang="en"/>
              <a:t>Z3 SMT Solver</a:t>
            </a:r>
            <a:endParaRPr/>
          </a:p>
          <a:p>
            <a:pPr indent="0" lvl="0" marL="0" rtl="0" algn="l">
              <a:spcBef>
                <a:spcPts val="0"/>
              </a:spcBef>
              <a:spcAft>
                <a:spcPts val="0"/>
              </a:spcAft>
              <a:buNone/>
            </a:pPr>
            <a:r>
              <a:t/>
            </a:r>
            <a:endParaRPr/>
          </a:p>
          <a:p>
            <a:pPr indent="-215900" lvl="0" marL="228600" rtl="0" algn="l">
              <a:spcBef>
                <a:spcPts val="0"/>
              </a:spcBef>
              <a:spcAft>
                <a:spcPts val="0"/>
              </a:spcAft>
              <a:buSzPts val="1300"/>
              <a:buChar char="■"/>
            </a:pPr>
            <a:r>
              <a:rPr lang="en" sz="1800"/>
              <a:t>No discussion about accuracy performance, solely reliability.</a:t>
            </a:r>
            <a:endParaRPr sz="1800"/>
          </a:p>
          <a:p>
            <a:pPr indent="-225425" lvl="1" marL="457200" rtl="0" algn="l">
              <a:spcBef>
                <a:spcPts val="0"/>
              </a:spcBef>
              <a:spcAft>
                <a:spcPts val="0"/>
              </a:spcAft>
              <a:buSzPts val="1300"/>
              <a:buChar char="■"/>
            </a:pPr>
            <a:r>
              <a:rPr lang="en"/>
              <a:t>Does cost of compilation outweigh energy savings from approximation?</a:t>
            </a:r>
            <a:endParaRPr/>
          </a:p>
          <a:p>
            <a:pPr indent="-228600" lvl="1" marL="457200" rtl="0" algn="l">
              <a:spcBef>
                <a:spcPts val="0"/>
              </a:spcBef>
              <a:spcAft>
                <a:spcPts val="0"/>
              </a:spcAft>
              <a:buSzPts val="1350"/>
              <a:buChar char="■"/>
            </a:pPr>
            <a:r>
              <a:rPr lang="en"/>
              <a:t>Probability of reliability is nice, but how does this affect result accuracy?</a:t>
            </a:r>
            <a:endParaRPr/>
          </a:p>
          <a:p>
            <a:pPr indent="0" lvl="0" marL="0" rtl="0" algn="l">
              <a:spcBef>
                <a:spcPts val="0"/>
              </a:spcBef>
              <a:spcAft>
                <a:spcPts val="0"/>
              </a:spcAft>
              <a:buNone/>
            </a:pPr>
            <a:r>
              <a:t/>
            </a:r>
            <a:endParaRPr sz="1800"/>
          </a:p>
          <a:p>
            <a:pPr indent="-215900" lvl="0" marL="228600" rtl="0" algn="l">
              <a:spcBef>
                <a:spcPts val="0"/>
              </a:spcBef>
              <a:spcAft>
                <a:spcPts val="0"/>
              </a:spcAft>
              <a:buSzPts val="1300"/>
              <a:buChar char="■"/>
            </a:pPr>
            <a:r>
              <a:rPr lang="en" sz="1800"/>
              <a:t>Description of multi-level hardware reliability is vague. </a:t>
            </a:r>
            <a:endParaRPr sz="1800"/>
          </a:p>
          <a:p>
            <a:pPr indent="-225425" lvl="1" marL="457200" rtl="0" algn="l">
              <a:spcBef>
                <a:spcPts val="0"/>
              </a:spcBef>
              <a:spcAft>
                <a:spcPts val="0"/>
              </a:spcAft>
              <a:buSzPts val="1300"/>
              <a:buChar char="■"/>
            </a:pPr>
            <a:r>
              <a:rPr lang="en" sz="1800"/>
              <a:t>W</a:t>
            </a:r>
            <a:r>
              <a:rPr lang="en"/>
              <a:t>hat does multi-level hardware reliability look like in a standard hardware setup?</a:t>
            </a:r>
            <a:endParaRPr/>
          </a:p>
          <a:p>
            <a:pPr indent="-228600" lvl="1" marL="457200" rtl="0" algn="l">
              <a:spcBef>
                <a:spcPts val="0"/>
              </a:spcBef>
              <a:spcAft>
                <a:spcPts val="0"/>
              </a:spcAft>
              <a:buSzPts val="1350"/>
              <a:buChar char="■"/>
            </a:pPr>
            <a:r>
              <a:rPr lang="en"/>
              <a:t>What datasheet characteristics are used to measure this value?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52"/>
          <p:cNvSpPr txBox="1"/>
          <p:nvPr>
            <p:ph type="title"/>
          </p:nvPr>
        </p:nvSpPr>
        <p:spPr>
          <a:xfrm>
            <a:off x="793806" y="2153253"/>
            <a:ext cx="7556400" cy="8370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 sz="6000"/>
              <a:t>Questions</a:t>
            </a:r>
            <a:endParaRPr sz="60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53"/>
          <p:cNvSpPr txBox="1"/>
          <p:nvPr>
            <p:ph type="title"/>
          </p:nvPr>
        </p:nvSpPr>
        <p:spPr>
          <a:xfrm>
            <a:off x="289956" y="580344"/>
            <a:ext cx="7634700" cy="837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sz="3200"/>
              <a:t>Question 1</a:t>
            </a:r>
            <a:endParaRPr/>
          </a:p>
        </p:txBody>
      </p:sp>
      <p:sp>
        <p:nvSpPr>
          <p:cNvPr id="300" name="Google Shape;300;p53"/>
          <p:cNvSpPr txBox="1"/>
          <p:nvPr>
            <p:ph idx="1" type="body"/>
          </p:nvPr>
        </p:nvSpPr>
        <p:spPr>
          <a:xfrm>
            <a:off x="458484" y="1400039"/>
            <a:ext cx="7287600" cy="3326700"/>
          </a:xfrm>
          <a:prstGeom prst="rect">
            <a:avLst/>
          </a:prstGeom>
          <a:noFill/>
          <a:ln>
            <a:noFill/>
          </a:ln>
        </p:spPr>
        <p:txBody>
          <a:bodyPr anchorCtr="0" anchor="t" bIns="45700" lIns="91425" spcFirstLastPara="1" rIns="91425" wrap="square" tIns="45700">
            <a:noAutofit/>
          </a:bodyPr>
          <a:lstStyle/>
          <a:p>
            <a:pPr indent="-228600" lvl="0" marL="228600" rtl="0" algn="l">
              <a:spcBef>
                <a:spcPts val="0"/>
              </a:spcBef>
              <a:spcAft>
                <a:spcPts val="0"/>
              </a:spcAft>
              <a:buSzPts val="1500"/>
              <a:buChar char="■"/>
            </a:pPr>
            <a:r>
              <a:rPr lang="en"/>
              <a:t>DECAF extends which of the following frameworks and tools?</a:t>
            </a:r>
            <a:endParaRPr/>
          </a:p>
          <a:p>
            <a:pPr indent="-228600" lvl="1" marL="457200" rtl="0" algn="l">
              <a:spcBef>
                <a:spcPts val="600"/>
              </a:spcBef>
              <a:spcAft>
                <a:spcPts val="0"/>
              </a:spcAft>
              <a:buSzPts val="1350"/>
              <a:buChar char="■"/>
            </a:pPr>
            <a:r>
              <a:rPr lang="en"/>
              <a:t>A) Neural Acceleration on NPU</a:t>
            </a:r>
            <a:endParaRPr/>
          </a:p>
          <a:p>
            <a:pPr indent="-228600" lvl="1" marL="457200" rtl="0" algn="l">
              <a:spcBef>
                <a:spcPts val="600"/>
              </a:spcBef>
              <a:spcAft>
                <a:spcPts val="0"/>
              </a:spcAft>
              <a:buSzPts val="1350"/>
              <a:buChar char="■"/>
            </a:pPr>
            <a:r>
              <a:rPr lang="en"/>
              <a:t>B) </a:t>
            </a:r>
            <a:r>
              <a:rPr lang="en">
                <a:solidFill>
                  <a:srgbClr val="FF0000"/>
                </a:solidFill>
              </a:rPr>
              <a:t>EnerJ</a:t>
            </a:r>
            <a:endParaRPr>
              <a:solidFill>
                <a:srgbClr val="FF0000"/>
              </a:solidFill>
            </a:endParaRPr>
          </a:p>
          <a:p>
            <a:pPr indent="-228600" lvl="1" marL="457200" rtl="0" algn="l">
              <a:spcBef>
                <a:spcPts val="600"/>
              </a:spcBef>
              <a:spcAft>
                <a:spcPts val="0"/>
              </a:spcAft>
              <a:buSzPts val="1350"/>
              <a:buChar char="■"/>
            </a:pPr>
            <a:r>
              <a:rPr lang="en"/>
              <a:t>C) </a:t>
            </a:r>
            <a:r>
              <a:rPr lang="en">
                <a:solidFill>
                  <a:srgbClr val="FF0000"/>
                </a:solidFill>
              </a:rPr>
              <a:t>Z3 SMT Solver</a:t>
            </a:r>
            <a:endParaRPr>
              <a:solidFill>
                <a:srgbClr val="FF0000"/>
              </a:solidFill>
            </a:endParaRPr>
          </a:p>
          <a:p>
            <a:pPr indent="-228600" lvl="1" marL="457200" rtl="0" algn="l">
              <a:spcBef>
                <a:spcPts val="600"/>
              </a:spcBef>
              <a:spcAft>
                <a:spcPts val="0"/>
              </a:spcAft>
              <a:buSzPts val="1350"/>
              <a:buChar char="■"/>
            </a:pPr>
            <a:r>
              <a:rPr lang="en"/>
              <a:t>D) PANDORA</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54"/>
          <p:cNvSpPr txBox="1"/>
          <p:nvPr>
            <p:ph type="title"/>
          </p:nvPr>
        </p:nvSpPr>
        <p:spPr>
          <a:xfrm>
            <a:off x="289956" y="580344"/>
            <a:ext cx="7634700" cy="837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sz="3200"/>
              <a:t>Question 2</a:t>
            </a:r>
            <a:endParaRPr/>
          </a:p>
        </p:txBody>
      </p:sp>
      <p:sp>
        <p:nvSpPr>
          <p:cNvPr id="307" name="Google Shape;307;p54"/>
          <p:cNvSpPr txBox="1"/>
          <p:nvPr>
            <p:ph idx="1" type="body"/>
          </p:nvPr>
        </p:nvSpPr>
        <p:spPr>
          <a:xfrm>
            <a:off x="458484" y="1400039"/>
            <a:ext cx="7786800" cy="3326700"/>
          </a:xfrm>
          <a:prstGeom prst="rect">
            <a:avLst/>
          </a:prstGeom>
          <a:noFill/>
          <a:ln>
            <a:noFill/>
          </a:ln>
        </p:spPr>
        <p:txBody>
          <a:bodyPr anchorCtr="0" anchor="t" bIns="45700" lIns="91425" spcFirstLastPara="1" rIns="91425" wrap="square" tIns="45700">
            <a:noAutofit/>
          </a:bodyPr>
          <a:lstStyle/>
          <a:p>
            <a:pPr indent="-228600" lvl="0" marL="228600" rtl="0" algn="l">
              <a:spcBef>
                <a:spcPts val="0"/>
              </a:spcBef>
              <a:spcAft>
                <a:spcPts val="0"/>
              </a:spcAft>
              <a:buSzPts val="1500"/>
              <a:buChar char="■"/>
            </a:pPr>
            <a:r>
              <a:rPr lang="en"/>
              <a:t>What does DECAF apply approximation constraints to?</a:t>
            </a:r>
            <a:endParaRPr/>
          </a:p>
          <a:p>
            <a:pPr indent="-228600" lvl="1" marL="457200" rtl="0" algn="l">
              <a:spcBef>
                <a:spcPts val="600"/>
              </a:spcBef>
              <a:spcAft>
                <a:spcPts val="0"/>
              </a:spcAft>
              <a:buSzPts val="1350"/>
              <a:buChar char="■"/>
            </a:pPr>
            <a:r>
              <a:rPr lang="en"/>
              <a:t>A) </a:t>
            </a:r>
            <a:r>
              <a:rPr lang="en">
                <a:solidFill>
                  <a:srgbClr val="FF0000"/>
                </a:solidFill>
              </a:rPr>
              <a:t>Data types and operations</a:t>
            </a:r>
            <a:endParaRPr>
              <a:solidFill>
                <a:srgbClr val="FF0000"/>
              </a:solidFill>
            </a:endParaRPr>
          </a:p>
          <a:p>
            <a:pPr indent="-228600" lvl="1" marL="457200" rtl="0" algn="l">
              <a:spcBef>
                <a:spcPts val="600"/>
              </a:spcBef>
              <a:spcAft>
                <a:spcPts val="0"/>
              </a:spcAft>
              <a:buSzPts val="1350"/>
              <a:buChar char="■"/>
            </a:pPr>
            <a:r>
              <a:rPr lang="en"/>
              <a:t>B) Compilation times</a:t>
            </a:r>
            <a:endParaRPr/>
          </a:p>
          <a:p>
            <a:pPr indent="-228600" lvl="1" marL="457200" rtl="0" algn="l">
              <a:spcBef>
                <a:spcPts val="600"/>
              </a:spcBef>
              <a:spcAft>
                <a:spcPts val="0"/>
              </a:spcAft>
              <a:buSzPts val="1350"/>
              <a:buChar char="■"/>
            </a:pPr>
            <a:r>
              <a:rPr lang="en"/>
              <a:t>C) Number of NPUs used for Computation</a:t>
            </a:r>
            <a:endParaRPr/>
          </a:p>
          <a:p>
            <a:pPr indent="-228600" lvl="1" marL="457200" rtl="0" algn="l">
              <a:spcBef>
                <a:spcPts val="600"/>
              </a:spcBef>
              <a:spcAft>
                <a:spcPts val="0"/>
              </a:spcAft>
              <a:buSzPts val="1350"/>
              <a:buChar char="■"/>
            </a:pPr>
            <a:r>
              <a:rPr lang="en"/>
              <a:t>D) Place &amp; Route for FPGA Implementation</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55"/>
          <p:cNvSpPr txBox="1"/>
          <p:nvPr>
            <p:ph type="title"/>
          </p:nvPr>
        </p:nvSpPr>
        <p:spPr>
          <a:xfrm>
            <a:off x="289956" y="580344"/>
            <a:ext cx="7634700" cy="837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sz="3200"/>
              <a:t>Question 3</a:t>
            </a:r>
            <a:endParaRPr/>
          </a:p>
        </p:txBody>
      </p:sp>
      <p:sp>
        <p:nvSpPr>
          <p:cNvPr id="314" name="Google Shape;314;p55"/>
          <p:cNvSpPr txBox="1"/>
          <p:nvPr>
            <p:ph idx="1" type="body"/>
          </p:nvPr>
        </p:nvSpPr>
        <p:spPr>
          <a:xfrm>
            <a:off x="458485" y="1400039"/>
            <a:ext cx="8018100" cy="3326700"/>
          </a:xfrm>
          <a:prstGeom prst="rect">
            <a:avLst/>
          </a:prstGeom>
          <a:noFill/>
          <a:ln>
            <a:noFill/>
          </a:ln>
        </p:spPr>
        <p:txBody>
          <a:bodyPr anchorCtr="0" anchor="t" bIns="45700" lIns="91425" spcFirstLastPara="1" rIns="91425" wrap="square" tIns="45700">
            <a:noAutofit/>
          </a:bodyPr>
          <a:lstStyle/>
          <a:p>
            <a:pPr indent="-228600" lvl="0" marL="228600" rtl="0" algn="l">
              <a:spcBef>
                <a:spcPts val="0"/>
              </a:spcBef>
              <a:spcAft>
                <a:spcPts val="0"/>
              </a:spcAft>
              <a:buSzPts val="1500"/>
              <a:buChar char="■"/>
            </a:pPr>
            <a:r>
              <a:rPr lang="en"/>
              <a:t>Which of the following statements is false?</a:t>
            </a:r>
            <a:endParaRPr/>
          </a:p>
          <a:p>
            <a:pPr indent="-228600" lvl="1" marL="457200" rtl="0" algn="l">
              <a:spcBef>
                <a:spcPts val="600"/>
              </a:spcBef>
              <a:spcAft>
                <a:spcPts val="0"/>
              </a:spcAft>
              <a:buSzPts val="1350"/>
              <a:buChar char="■"/>
            </a:pPr>
            <a:r>
              <a:rPr lang="en"/>
              <a:t>A) DECAF infers the probabilities of data types and operations that are not specified by the user.</a:t>
            </a:r>
            <a:endParaRPr/>
          </a:p>
          <a:p>
            <a:pPr indent="-228600" lvl="1" marL="457200" rtl="0" algn="l">
              <a:spcBef>
                <a:spcPts val="600"/>
              </a:spcBef>
              <a:spcAft>
                <a:spcPts val="0"/>
              </a:spcAft>
              <a:buSzPts val="1350"/>
              <a:buChar char="■"/>
            </a:pPr>
            <a:r>
              <a:rPr lang="en"/>
              <a:t>B) Adrian Sampson’s research primarily focuses on programming languages and computer architecture, which have applications to approximate computing.</a:t>
            </a:r>
            <a:endParaRPr/>
          </a:p>
          <a:p>
            <a:pPr indent="-228600" lvl="1" marL="457200" rtl="0" algn="l">
              <a:spcBef>
                <a:spcPts val="600"/>
              </a:spcBef>
              <a:spcAft>
                <a:spcPts val="0"/>
              </a:spcAft>
              <a:buSzPts val="1350"/>
              <a:buChar char="■"/>
            </a:pPr>
            <a:r>
              <a:rPr lang="en"/>
              <a:t>C) </a:t>
            </a:r>
            <a:r>
              <a:rPr lang="en">
                <a:solidFill>
                  <a:srgbClr val="FF0000"/>
                </a:solidFill>
              </a:rPr>
              <a:t>DECAF supports using data types of lower accuracy probabilities into data types of higher accuracy probabilities without exception.</a:t>
            </a:r>
            <a:endParaRPr>
              <a:solidFill>
                <a:srgbClr val="FF0000"/>
              </a:solidFill>
            </a:endParaRPr>
          </a:p>
          <a:p>
            <a:pPr indent="-228600" lvl="1" marL="457200" rtl="0" algn="l">
              <a:spcBef>
                <a:spcPts val="600"/>
              </a:spcBef>
              <a:spcAft>
                <a:spcPts val="0"/>
              </a:spcAft>
              <a:buSzPts val="1350"/>
              <a:buChar char="■"/>
            </a:pPr>
            <a:r>
              <a:rPr lang="en"/>
              <a:t>D) DECAF attempts to optimize energy savings by applying approximation constraints to the probabilities of accurate results from multi-level hardware.</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8" name="Shape 108"/>
        <p:cNvGrpSpPr/>
        <p:nvPr/>
      </p:nvGrpSpPr>
      <p:grpSpPr>
        <a:xfrm>
          <a:off x="0" y="0"/>
          <a:ext cx="0" cy="0"/>
          <a:chOff x="0" y="0"/>
          <a:chExt cx="0" cy="0"/>
        </a:xfrm>
      </p:grpSpPr>
      <p:sp>
        <p:nvSpPr>
          <p:cNvPr id="109" name="Google Shape;109;p25"/>
          <p:cNvSpPr txBox="1"/>
          <p:nvPr>
            <p:ph idx="1" type="body"/>
          </p:nvPr>
        </p:nvSpPr>
        <p:spPr>
          <a:xfrm>
            <a:off x="289949" y="1302025"/>
            <a:ext cx="8404800" cy="3108600"/>
          </a:xfrm>
          <a:prstGeom prst="rect">
            <a:avLst/>
          </a:prstGeom>
          <a:noFill/>
          <a:ln>
            <a:noFill/>
          </a:ln>
        </p:spPr>
        <p:txBody>
          <a:bodyPr anchorCtr="0" anchor="t" bIns="45700" lIns="91425" spcFirstLastPara="1" rIns="91425" wrap="square" tIns="45700">
            <a:noAutofit/>
          </a:bodyPr>
          <a:lstStyle/>
          <a:p>
            <a:pPr indent="-215900" lvl="0" marL="228600" rtl="0" algn="l">
              <a:spcBef>
                <a:spcPts val="0"/>
              </a:spcBef>
              <a:spcAft>
                <a:spcPts val="0"/>
              </a:spcAft>
              <a:buSzPts val="1300"/>
              <a:buChar char="■"/>
            </a:pPr>
            <a:r>
              <a:rPr lang="en" sz="1800"/>
              <a:t>Dan Grossman - Professor and Vice Director of the Department of Computer Science and Engineering at the University of Washington. His research is primarily focused on programming languages, encompassing theory, implementation, and design. </a:t>
            </a:r>
            <a:endParaRPr sz="1800"/>
          </a:p>
          <a:p>
            <a:pPr indent="-225425" lvl="1" marL="457200" rtl="0" algn="l">
              <a:spcBef>
                <a:spcPts val="0"/>
              </a:spcBef>
              <a:spcAft>
                <a:spcPts val="0"/>
              </a:spcAft>
              <a:buSzPts val="1300"/>
              <a:buChar char="■"/>
            </a:pPr>
            <a:r>
              <a:rPr lang="en" sz="1800" u="sng">
                <a:solidFill>
                  <a:schemeClr val="accent4"/>
                </a:solidFill>
                <a:hlinkClick r:id="rId3">
                  <a:extLst>
                    <a:ext uri="{A12FA001-AC4F-418D-AE19-62706E023703}">
                      <ahyp:hlinkClr val="tx"/>
                    </a:ext>
                  </a:extLst>
                </a:hlinkClick>
              </a:rPr>
              <a:t>https://homes.cs.washington.edu/~djg/</a:t>
            </a:r>
            <a:r>
              <a:rPr lang="en" sz="1800"/>
              <a:t> </a:t>
            </a:r>
            <a:endParaRPr sz="1800"/>
          </a:p>
          <a:p>
            <a:pPr indent="0" lvl="0" marL="0" rtl="0" algn="l">
              <a:spcBef>
                <a:spcPts val="0"/>
              </a:spcBef>
              <a:spcAft>
                <a:spcPts val="0"/>
              </a:spcAft>
              <a:buNone/>
            </a:pPr>
            <a:r>
              <a:t/>
            </a:r>
            <a:endParaRPr/>
          </a:p>
          <a:p>
            <a:pPr indent="-215900" lvl="0" marL="228600" rtl="0" algn="l">
              <a:spcBef>
                <a:spcPts val="0"/>
              </a:spcBef>
              <a:spcAft>
                <a:spcPts val="0"/>
              </a:spcAft>
              <a:buSzPts val="1300"/>
              <a:buChar char="■"/>
            </a:pPr>
            <a:r>
              <a:rPr lang="en" sz="1800"/>
              <a:t>Luis Ceze - Professor of the Department of Computer Science and Engineering at the University of Washington. His research is primarily focused on computer architecture, programming languages, machine learning, and molecular biology. </a:t>
            </a:r>
            <a:endParaRPr sz="1800"/>
          </a:p>
          <a:p>
            <a:pPr indent="-225425" lvl="1" marL="457200" rtl="0" algn="l">
              <a:spcBef>
                <a:spcPts val="0"/>
              </a:spcBef>
              <a:spcAft>
                <a:spcPts val="0"/>
              </a:spcAft>
              <a:buSzPts val="1300"/>
              <a:buChar char="■"/>
            </a:pPr>
            <a:r>
              <a:rPr lang="en" sz="1800" u="sng">
                <a:solidFill>
                  <a:schemeClr val="accent4"/>
                </a:solidFill>
                <a:hlinkClick r:id="rId4">
                  <a:extLst>
                    <a:ext uri="{A12FA001-AC4F-418D-AE19-62706E023703}">
                      <ahyp:hlinkClr val="tx"/>
                    </a:ext>
                  </a:extLst>
                </a:hlinkClick>
              </a:rPr>
              <a:t>https://www.cs.washington.edu/people/faculty/luisceze</a:t>
            </a:r>
            <a:r>
              <a:rPr lang="en" sz="1800"/>
              <a:t> </a:t>
            </a:r>
            <a:endParaRPr sz="1800"/>
          </a:p>
        </p:txBody>
      </p:sp>
      <p:sp>
        <p:nvSpPr>
          <p:cNvPr id="110" name="Google Shape;110;p25"/>
          <p:cNvSpPr txBox="1"/>
          <p:nvPr>
            <p:ph type="title"/>
          </p:nvPr>
        </p:nvSpPr>
        <p:spPr>
          <a:xfrm>
            <a:off x="289956" y="580344"/>
            <a:ext cx="7556400" cy="837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About the Authors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5" name="Shape 115"/>
        <p:cNvGrpSpPr/>
        <p:nvPr/>
      </p:nvGrpSpPr>
      <p:grpSpPr>
        <a:xfrm>
          <a:off x="0" y="0"/>
          <a:ext cx="0" cy="0"/>
          <a:chOff x="0" y="0"/>
          <a:chExt cx="0" cy="0"/>
        </a:xfrm>
      </p:grpSpPr>
      <p:sp>
        <p:nvSpPr>
          <p:cNvPr id="116" name="Google Shape;116;p26"/>
          <p:cNvSpPr txBox="1"/>
          <p:nvPr>
            <p:ph idx="1" type="body"/>
          </p:nvPr>
        </p:nvSpPr>
        <p:spPr>
          <a:xfrm>
            <a:off x="289949" y="1454425"/>
            <a:ext cx="8404800" cy="3108600"/>
          </a:xfrm>
          <a:prstGeom prst="rect">
            <a:avLst/>
          </a:prstGeom>
          <a:noFill/>
          <a:ln>
            <a:noFill/>
          </a:ln>
        </p:spPr>
        <p:txBody>
          <a:bodyPr anchorCtr="0" anchor="t" bIns="45700" lIns="91425" spcFirstLastPara="1" rIns="91425" wrap="square" tIns="45700">
            <a:noAutofit/>
          </a:bodyPr>
          <a:lstStyle/>
          <a:p>
            <a:pPr indent="-215900" lvl="0" marL="228600" rtl="0" algn="l">
              <a:spcBef>
                <a:spcPts val="2000"/>
              </a:spcBef>
              <a:spcAft>
                <a:spcPts val="0"/>
              </a:spcAft>
              <a:buSzPts val="1300"/>
              <a:buChar char="■"/>
            </a:pPr>
            <a:r>
              <a:rPr lang="en" sz="1800"/>
              <a:t>Considering the authors’ backgrounds in programming languages and implementation, it makes sense that much of their research in approximate computing would use programming languages and compilers as the “medium” to implement their ideas on approximate computing.</a:t>
            </a:r>
            <a:endParaRPr sz="1800"/>
          </a:p>
        </p:txBody>
      </p:sp>
      <p:sp>
        <p:nvSpPr>
          <p:cNvPr id="117" name="Google Shape;117;p26"/>
          <p:cNvSpPr txBox="1"/>
          <p:nvPr>
            <p:ph type="title"/>
          </p:nvPr>
        </p:nvSpPr>
        <p:spPr>
          <a:xfrm>
            <a:off x="289956" y="580344"/>
            <a:ext cx="7556400" cy="837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About the Authors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7"/>
          <p:cNvSpPr txBox="1"/>
          <p:nvPr>
            <p:ph type="title"/>
          </p:nvPr>
        </p:nvSpPr>
        <p:spPr>
          <a:xfrm>
            <a:off x="793806" y="1772253"/>
            <a:ext cx="7556400" cy="8370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 sz="6000"/>
              <a:t>Background Information</a:t>
            </a:r>
            <a:endParaRPr sz="6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8"/>
          <p:cNvSpPr txBox="1"/>
          <p:nvPr>
            <p:ph type="title"/>
          </p:nvPr>
        </p:nvSpPr>
        <p:spPr>
          <a:xfrm>
            <a:off x="289949" y="580350"/>
            <a:ext cx="8220300" cy="837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Background Information: Paper Links</a:t>
            </a:r>
            <a:endParaRPr/>
          </a:p>
        </p:txBody>
      </p:sp>
      <p:sp>
        <p:nvSpPr>
          <p:cNvPr id="129" name="Google Shape;129;p28"/>
          <p:cNvSpPr txBox="1"/>
          <p:nvPr>
            <p:ph idx="1" type="body"/>
          </p:nvPr>
        </p:nvSpPr>
        <p:spPr>
          <a:xfrm>
            <a:off x="289949" y="1454425"/>
            <a:ext cx="8404800" cy="3108600"/>
          </a:xfrm>
          <a:prstGeom prst="rect">
            <a:avLst/>
          </a:prstGeom>
          <a:noFill/>
          <a:ln>
            <a:noFill/>
          </a:ln>
        </p:spPr>
        <p:txBody>
          <a:bodyPr anchorCtr="0" anchor="t" bIns="45700" lIns="91425" spcFirstLastPara="1" rIns="91425" wrap="square" tIns="45700">
            <a:noAutofit/>
          </a:bodyPr>
          <a:lstStyle/>
          <a:p>
            <a:pPr indent="-215900" lvl="0" marL="228600" rtl="0" algn="l">
              <a:spcBef>
                <a:spcPts val="0"/>
              </a:spcBef>
              <a:spcAft>
                <a:spcPts val="0"/>
              </a:spcAft>
              <a:buSzPts val="1300"/>
              <a:buChar char="■"/>
            </a:pPr>
            <a:r>
              <a:rPr lang="en" sz="1800"/>
              <a:t>EnerJ </a:t>
            </a:r>
            <a:endParaRPr sz="1800"/>
          </a:p>
          <a:p>
            <a:pPr indent="0" lvl="0" marL="228600" rtl="0" algn="l">
              <a:spcBef>
                <a:spcPts val="0"/>
              </a:spcBef>
              <a:spcAft>
                <a:spcPts val="0"/>
              </a:spcAft>
              <a:buNone/>
            </a:pPr>
            <a:r>
              <a:rPr lang="en" sz="1600" u="sng">
                <a:solidFill>
                  <a:schemeClr val="accent4"/>
                </a:solidFill>
                <a:hlinkClick r:id="rId3">
                  <a:extLst>
                    <a:ext uri="{A12FA001-AC4F-418D-AE19-62706E023703}">
                      <ahyp:hlinkClr val="tx"/>
                    </a:ext>
                  </a:extLst>
                </a:hlinkClick>
              </a:rPr>
              <a:t>https://homes.cs.washington.edu/~luisceze/publications/Enerj-pldi2011.pdf</a:t>
            </a:r>
            <a:endParaRPr sz="1800"/>
          </a:p>
          <a:p>
            <a:pPr indent="0" lvl="0" marL="228600" rtl="0" algn="l">
              <a:spcBef>
                <a:spcPts val="0"/>
              </a:spcBef>
              <a:spcAft>
                <a:spcPts val="0"/>
              </a:spcAft>
              <a:buNone/>
            </a:pPr>
            <a:r>
              <a:t/>
            </a:r>
            <a:endParaRPr sz="1800"/>
          </a:p>
          <a:p>
            <a:pPr indent="-215900" lvl="0" marL="228600" rtl="0" algn="l">
              <a:spcBef>
                <a:spcPts val="0"/>
              </a:spcBef>
              <a:spcAft>
                <a:spcPts val="0"/>
              </a:spcAft>
              <a:buSzPts val="1300"/>
              <a:buChar char="■"/>
            </a:pPr>
            <a:r>
              <a:rPr lang="en" sz="1800"/>
              <a:t>Z3 SMT Solver </a:t>
            </a:r>
            <a:endParaRPr sz="1800"/>
          </a:p>
          <a:p>
            <a:pPr indent="0" lvl="0" marL="228600" rtl="0" algn="l">
              <a:spcBef>
                <a:spcPts val="0"/>
              </a:spcBef>
              <a:spcAft>
                <a:spcPts val="0"/>
              </a:spcAft>
              <a:buNone/>
            </a:pPr>
            <a:r>
              <a:rPr lang="en" sz="1600" u="sng">
                <a:solidFill>
                  <a:schemeClr val="hlink"/>
                </a:solidFill>
                <a:hlinkClick r:id="rId4"/>
              </a:rPr>
              <a:t>https://www.semanticscholar.org/paper/Z3%3A-An-Efficient-SMT-Solver-Moura-Bj%C3%B8rner/3960dda299e0f8615a7db675b8e6905b375ecf8a</a:t>
            </a:r>
            <a:r>
              <a:rPr lang="en" sz="1600"/>
              <a:t> </a:t>
            </a:r>
            <a:endParaRPr sz="1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4" name="Shape 134"/>
        <p:cNvGrpSpPr/>
        <p:nvPr/>
      </p:nvGrpSpPr>
      <p:grpSpPr>
        <a:xfrm>
          <a:off x="0" y="0"/>
          <a:ext cx="0" cy="0"/>
          <a:chOff x="0" y="0"/>
          <a:chExt cx="0" cy="0"/>
        </a:xfrm>
      </p:grpSpPr>
      <p:sp>
        <p:nvSpPr>
          <p:cNvPr id="135" name="Google Shape;135;p29"/>
          <p:cNvSpPr txBox="1"/>
          <p:nvPr>
            <p:ph idx="1" type="body"/>
          </p:nvPr>
        </p:nvSpPr>
        <p:spPr>
          <a:xfrm>
            <a:off x="289956" y="1454434"/>
            <a:ext cx="7556400" cy="3108600"/>
          </a:xfrm>
          <a:prstGeom prst="rect">
            <a:avLst/>
          </a:prstGeom>
          <a:noFill/>
          <a:ln>
            <a:noFill/>
          </a:ln>
        </p:spPr>
        <p:txBody>
          <a:bodyPr anchorCtr="0" anchor="t" bIns="45700" lIns="91425" spcFirstLastPara="1" rIns="91425" wrap="square" tIns="45700">
            <a:noAutofit/>
          </a:bodyPr>
          <a:lstStyle/>
          <a:p>
            <a:pPr indent="-228600" lvl="0" marL="228600" rtl="0" algn="l">
              <a:spcBef>
                <a:spcPts val="0"/>
              </a:spcBef>
              <a:spcAft>
                <a:spcPts val="0"/>
              </a:spcAft>
              <a:buSzPts val="1500"/>
              <a:buChar char="■"/>
            </a:pPr>
            <a:r>
              <a:rPr lang="en"/>
              <a:t>Introduces concept of approximate data types to designate </a:t>
            </a:r>
            <a:endParaRPr/>
          </a:p>
          <a:p>
            <a:pPr indent="-228600" lvl="0" marL="228600" rtl="0" algn="l">
              <a:spcBef>
                <a:spcPts val="2000"/>
              </a:spcBef>
              <a:spcAft>
                <a:spcPts val="0"/>
              </a:spcAft>
              <a:buSzPts val="1500"/>
              <a:buChar char="■"/>
            </a:pPr>
            <a:r>
              <a:rPr lang="en"/>
              <a:t>Objective is to optimize energy savings</a:t>
            </a:r>
            <a:endParaRPr/>
          </a:p>
          <a:p>
            <a:pPr indent="-228600" lvl="0" marL="228600" rtl="0" algn="l">
              <a:spcBef>
                <a:spcPts val="2000"/>
              </a:spcBef>
              <a:spcAft>
                <a:spcPts val="0"/>
              </a:spcAft>
              <a:buSzPts val="1500"/>
              <a:buChar char="■"/>
            </a:pPr>
            <a:r>
              <a:rPr lang="en"/>
              <a:t>Implemented on top of Java and experimented on benchmarks across various applications</a:t>
            </a:r>
            <a:endParaRPr/>
          </a:p>
        </p:txBody>
      </p:sp>
      <p:sp>
        <p:nvSpPr>
          <p:cNvPr id="136" name="Google Shape;136;p29"/>
          <p:cNvSpPr txBox="1"/>
          <p:nvPr>
            <p:ph type="title"/>
          </p:nvPr>
        </p:nvSpPr>
        <p:spPr>
          <a:xfrm>
            <a:off x="289956" y="580344"/>
            <a:ext cx="7556400" cy="837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Background Information: EnerJ</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30"/>
          <p:cNvSpPr txBox="1"/>
          <p:nvPr>
            <p:ph idx="1" type="body"/>
          </p:nvPr>
        </p:nvSpPr>
        <p:spPr>
          <a:xfrm>
            <a:off x="289934" y="1454425"/>
            <a:ext cx="8460300" cy="3108600"/>
          </a:xfrm>
          <a:prstGeom prst="rect">
            <a:avLst/>
          </a:prstGeom>
          <a:noFill/>
          <a:ln>
            <a:noFill/>
          </a:ln>
        </p:spPr>
        <p:txBody>
          <a:bodyPr anchorCtr="0" anchor="t" bIns="45700" lIns="91425" spcFirstLastPara="1" rIns="91425" wrap="square" tIns="45700">
            <a:noAutofit/>
          </a:bodyPr>
          <a:lstStyle/>
          <a:p>
            <a:pPr indent="-228600" lvl="0" marL="228600" rtl="0" algn="l">
              <a:spcBef>
                <a:spcPts val="0"/>
              </a:spcBef>
              <a:spcAft>
                <a:spcPts val="0"/>
              </a:spcAft>
              <a:buSzPts val="1500"/>
              <a:buChar char="■"/>
            </a:pPr>
            <a:r>
              <a:rPr lang="en"/>
              <a:t>For the purposes of this paper, SMT is related to constraint satisfaction, and thus constraint programming.</a:t>
            </a:r>
            <a:endParaRPr/>
          </a:p>
          <a:p>
            <a:pPr indent="-228600" lvl="0" marL="228600" rtl="0" algn="l">
              <a:spcBef>
                <a:spcPts val="600"/>
              </a:spcBef>
              <a:spcAft>
                <a:spcPts val="0"/>
              </a:spcAft>
              <a:buSzPts val="1500"/>
              <a:buChar char="■"/>
            </a:pPr>
            <a:r>
              <a:rPr lang="en"/>
              <a:t>Z3 SMT Solver is a tool released from Microsoft Research that is used in software verification and software analysis, i.e. programming languages.</a:t>
            </a:r>
            <a:endParaRPr/>
          </a:p>
          <a:p>
            <a:pPr indent="-228600" lvl="0" marL="228600" rtl="0" algn="l">
              <a:spcBef>
                <a:spcPts val="600"/>
              </a:spcBef>
              <a:spcAft>
                <a:spcPts val="0"/>
              </a:spcAft>
              <a:buSzPts val="1500"/>
              <a:buChar char="■"/>
            </a:pPr>
            <a:r>
              <a:rPr lang="en"/>
              <a:t>For more information about SMT: </a:t>
            </a:r>
            <a:endParaRPr/>
          </a:p>
          <a:p>
            <a:pPr indent="0" lvl="0" marL="228600" rtl="0" algn="l">
              <a:spcBef>
                <a:spcPts val="600"/>
              </a:spcBef>
              <a:spcAft>
                <a:spcPts val="0"/>
              </a:spcAft>
              <a:buNone/>
            </a:pPr>
            <a:r>
              <a:rPr lang="en" u="sng">
                <a:solidFill>
                  <a:schemeClr val="hlink"/>
                </a:solidFill>
                <a:hlinkClick r:id="rId3"/>
              </a:rPr>
              <a:t>https://en.wikipedia.org/wiki/Satisfiability_modulo_theories</a:t>
            </a:r>
            <a:r>
              <a:rPr lang="en"/>
              <a:t> </a:t>
            </a:r>
            <a:endParaRPr/>
          </a:p>
        </p:txBody>
      </p:sp>
      <p:sp>
        <p:nvSpPr>
          <p:cNvPr id="142" name="Google Shape;142;p30"/>
          <p:cNvSpPr txBox="1"/>
          <p:nvPr>
            <p:ph type="title"/>
          </p:nvPr>
        </p:nvSpPr>
        <p:spPr>
          <a:xfrm>
            <a:off x="289949" y="580350"/>
            <a:ext cx="8566800" cy="837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Background Information: Z3 SMT Solver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NE Theme Slide Deck">
  <a:themeElements>
    <a:clrScheme name="Custom 7">
      <a:dk1>
        <a:srgbClr val="000000"/>
      </a:dk1>
      <a:lt1>
        <a:srgbClr val="FFFFFF"/>
      </a:lt1>
      <a:dk2>
        <a:srgbClr val="000C3E"/>
      </a:dk2>
      <a:lt2>
        <a:srgbClr val="6C9AC3"/>
      </a:lt2>
      <a:accent1>
        <a:srgbClr val="00529B"/>
      </a:accent1>
      <a:accent2>
        <a:srgbClr val="00529B"/>
      </a:accent2>
      <a:accent3>
        <a:srgbClr val="E17F35"/>
      </a:accent3>
      <a:accent4>
        <a:srgbClr val="FF462C"/>
      </a:accent4>
      <a:accent5>
        <a:srgbClr val="FF462C"/>
      </a:accent5>
      <a:accent6>
        <a:srgbClr val="6C9AC3"/>
      </a:accent6>
      <a:hlink>
        <a:srgbClr val="FF462C"/>
      </a:hlink>
      <a:folHlink>
        <a:srgbClr val="FF7F3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